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6.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80" r:id="rId5"/>
    <p:sldId id="281" r:id="rId6"/>
    <p:sldId id="282" r:id="rId7"/>
    <p:sldId id="288" r:id="rId8"/>
    <p:sldId id="290" r:id="rId9"/>
    <p:sldId id="303" r:id="rId10"/>
    <p:sldId id="291" r:id="rId11"/>
    <p:sldId id="296" r:id="rId12"/>
    <p:sldId id="298" r:id="rId13"/>
    <p:sldId id="301" r:id="rId14"/>
    <p:sldId id="299" r:id="rId15"/>
    <p:sldId id="300" r:id="rId16"/>
    <p:sldId id="292" r:id="rId17"/>
    <p:sldId id="283" r:id="rId18"/>
    <p:sldId id="297" r:id="rId19"/>
    <p:sldId id="308" r:id="rId20"/>
    <p:sldId id="293" r:id="rId21"/>
    <p:sldId id="294" r:id="rId22"/>
    <p:sldId id="304" r:id="rId23"/>
    <p:sldId id="305" r:id="rId24"/>
    <p:sldId id="306" r:id="rId25"/>
    <p:sldId id="307" r:id="rId26"/>
    <p:sldId id="284" r:id="rId27"/>
    <p:sldId id="286" r:id="rId28"/>
    <p:sldId id="285" r:id="rId29"/>
    <p:sldId id="287" r:id="rId30"/>
    <p:sldId id="30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2884" autoAdjust="0"/>
  </p:normalViewPr>
  <p:slideViewPr>
    <p:cSldViewPr snapToGrid="0">
      <p:cViewPr varScale="1">
        <p:scale>
          <a:sx n="80" d="100"/>
          <a:sy n="80" d="100"/>
        </p:scale>
        <p:origin x="6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B327C-68A3-4C50-951D-EC696FA207C6}" type="datetimeFigureOut">
              <a:rPr lang="en-IN" smtClean="0"/>
              <a:t>30-08-2021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4BA55-B252-4B48-9D13-C45166D901DE}" type="slidenum">
              <a:rPr lang="en-IN" smtClean="0"/>
              <a:t>‹#›</a:t>
            </a:fld>
            <a:endParaRPr lang="en-IN"/>
          </a:p>
        </p:txBody>
      </p:sp>
    </p:spTree>
    <p:extLst>
      <p:ext uri="{BB962C8B-B14F-4D97-AF65-F5344CB8AC3E}">
        <p14:creationId xmlns:p14="http://schemas.microsoft.com/office/powerpoint/2010/main" val="2418545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202124"/>
                </a:solidFill>
                <a:effectLst/>
                <a:latin typeface="arial" panose="020B0604020202020204" pitchFamily="34" charset="0"/>
              </a:rPr>
              <a:t>SPI stands for </a:t>
            </a:r>
            <a:r>
              <a:rPr lang="en-IN" b="1" i="0" dirty="0">
                <a:solidFill>
                  <a:srgbClr val="202124"/>
                </a:solidFill>
                <a:effectLst/>
                <a:latin typeface="arial" panose="020B0604020202020204" pitchFamily="34" charset="0"/>
              </a:rPr>
              <a:t>Serial Peripheral Interface</a:t>
            </a:r>
          </a:p>
          <a:p>
            <a:r>
              <a:rPr lang="en-IN" b="1" i="0" dirty="0">
                <a:solidFill>
                  <a:srgbClr val="202124"/>
                </a:solidFill>
                <a:effectLst/>
                <a:latin typeface="arial" panose="020B0604020202020204" pitchFamily="34" charset="0"/>
              </a:rPr>
              <a:t>Universal asynchronous receiver-transmitter</a:t>
            </a:r>
            <a:r>
              <a:rPr lang="en-IN" b="0" i="0" dirty="0">
                <a:solidFill>
                  <a:srgbClr val="202124"/>
                </a:solidFill>
                <a:effectLst/>
                <a:latin typeface="arial" panose="020B0604020202020204" pitchFamily="34" charset="0"/>
              </a:rPr>
              <a:t> (UART)</a:t>
            </a:r>
          </a:p>
          <a:p>
            <a:r>
              <a:rPr lang="en-IN" b="0" i="0" dirty="0">
                <a:solidFill>
                  <a:srgbClr val="202124"/>
                </a:solidFill>
                <a:effectLst/>
                <a:latin typeface="arial" panose="020B0604020202020204" pitchFamily="34" charset="0"/>
              </a:rPr>
              <a:t>I</a:t>
            </a:r>
            <a:r>
              <a:rPr lang="en-IN" b="0" i="0" baseline="30000" dirty="0">
                <a:solidFill>
                  <a:srgbClr val="202124"/>
                </a:solidFill>
                <a:effectLst/>
                <a:latin typeface="arial" panose="020B0604020202020204" pitchFamily="34" charset="0"/>
              </a:rPr>
              <a:t>2</a:t>
            </a:r>
            <a:r>
              <a:rPr lang="en-IN" b="0" i="0" dirty="0">
                <a:solidFill>
                  <a:srgbClr val="202124"/>
                </a:solidFill>
                <a:effectLst/>
                <a:latin typeface="arial" panose="020B0604020202020204" pitchFamily="34" charset="0"/>
              </a:rPr>
              <a:t>C (</a:t>
            </a:r>
            <a:r>
              <a:rPr lang="en-IN" b="1" i="0" dirty="0">
                <a:solidFill>
                  <a:srgbClr val="202124"/>
                </a:solidFill>
                <a:effectLst/>
                <a:latin typeface="arial" panose="020B0604020202020204" pitchFamily="34" charset="0"/>
              </a:rPr>
              <a:t>Inter-Integrated Circuit)</a:t>
            </a:r>
            <a:endParaRPr lang="en-IN" dirty="0"/>
          </a:p>
        </p:txBody>
      </p:sp>
      <p:sp>
        <p:nvSpPr>
          <p:cNvPr id="4" name="Slide Number Placeholder 3"/>
          <p:cNvSpPr>
            <a:spLocks noGrp="1"/>
          </p:cNvSpPr>
          <p:nvPr>
            <p:ph type="sldNum" sz="quarter" idx="5"/>
          </p:nvPr>
        </p:nvSpPr>
        <p:spPr/>
        <p:txBody>
          <a:bodyPr/>
          <a:lstStyle/>
          <a:p>
            <a:fld id="{E644BA55-B252-4B48-9D13-C45166D901DE}" type="slidenum">
              <a:rPr lang="en-IN" smtClean="0"/>
              <a:t>19</a:t>
            </a:fld>
            <a:endParaRPr lang="en-IN"/>
          </a:p>
        </p:txBody>
      </p:sp>
    </p:spTree>
    <p:extLst>
      <p:ext uri="{BB962C8B-B14F-4D97-AF65-F5344CB8AC3E}">
        <p14:creationId xmlns:p14="http://schemas.microsoft.com/office/powerpoint/2010/main" val="141714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202124"/>
                </a:solidFill>
                <a:effectLst/>
                <a:latin typeface="arial" panose="020B0604020202020204" pitchFamily="34" charset="0"/>
              </a:rPr>
              <a:t>Dhrystone MIPS (</a:t>
            </a:r>
            <a:r>
              <a:rPr lang="en-IN" b="1" i="0" dirty="0">
                <a:solidFill>
                  <a:srgbClr val="202124"/>
                </a:solidFill>
                <a:effectLst/>
                <a:latin typeface="arial" panose="020B0604020202020204" pitchFamily="34" charset="0"/>
              </a:rPr>
              <a:t>Million Instructions per Second</a:t>
            </a:r>
            <a:r>
              <a:rPr lang="en-IN" b="0" i="0" dirty="0">
                <a:solidFill>
                  <a:srgbClr val="202124"/>
                </a:solidFill>
                <a:effectLst/>
                <a:latin typeface="arial" panose="020B0604020202020204" pitchFamily="34" charset="0"/>
              </a:rPr>
              <a:t>), or DMIPS, is a measure of computer performance relative to the performance of the DEC VAX 11/780 minicomputer of the 1970s.</a:t>
            </a:r>
          </a:p>
          <a:p>
            <a:r>
              <a:rPr lang="en-IN" b="1" i="0" dirty="0" err="1">
                <a:solidFill>
                  <a:srgbClr val="202124"/>
                </a:solidFill>
                <a:effectLst/>
                <a:latin typeface="arial" panose="020B0604020202020204" pitchFamily="34" charset="0"/>
              </a:rPr>
              <a:t>TransFlash</a:t>
            </a:r>
            <a:endParaRPr lang="en-IN" b="0" i="0" dirty="0">
              <a:solidFill>
                <a:srgbClr val="202124"/>
              </a:solidFill>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E644BA55-B252-4B48-9D13-C45166D901DE}" type="slidenum">
              <a:rPr lang="en-IN" smtClean="0"/>
              <a:t>21</a:t>
            </a:fld>
            <a:endParaRPr lang="en-IN"/>
          </a:p>
        </p:txBody>
      </p:sp>
    </p:spTree>
    <p:extLst>
      <p:ext uri="{BB962C8B-B14F-4D97-AF65-F5344CB8AC3E}">
        <p14:creationId xmlns:p14="http://schemas.microsoft.com/office/powerpoint/2010/main" val="2756748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8/30/2021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8/30/2021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mart_speaker" TargetMode="External"/><Relationship Id="rId2" Type="http://schemas.openxmlformats.org/officeDocument/2006/relationships/hyperlink" Target="https://en.wikipedia.org/wiki/Home_security" TargetMode="External"/><Relationship Id="rId1" Type="http://schemas.openxmlformats.org/officeDocument/2006/relationships/slideLayout" Target="../slideLayouts/slideLayout2.xml"/><Relationship Id="rId4" Type="http://schemas.openxmlformats.org/officeDocument/2006/relationships/hyperlink" Target="https://en.wikipedia.org/wiki/Google_Hom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omponents101.com/development-boards/nodemcu-esp8266-pinout-features-and-datasheet" TargetMode="External"/><Relationship Id="rId3" Type="http://schemas.openxmlformats.org/officeDocument/2006/relationships/hyperlink" Target="https://www.safewise.com/blog/8-surprising-home-burglary-statistics/" TargetMode="External"/><Relationship Id="rId7" Type="http://schemas.openxmlformats.org/officeDocument/2006/relationships/hyperlink" Target="https://ieeexplore.ieee.org/abstract/document/8076773/similar" TargetMode="External"/><Relationship Id="rId2" Type="http://schemas.openxmlformats.org/officeDocument/2006/relationships/hyperlink" Target="https://www.cssltd.co.uk/home-security-facts-and-figures/" TargetMode="External"/><Relationship Id="rId1" Type="http://schemas.openxmlformats.org/officeDocument/2006/relationships/slideLayout" Target="../slideLayouts/slideLayout2.xml"/><Relationship Id="rId6" Type="http://schemas.openxmlformats.org/officeDocument/2006/relationships/hyperlink" Target="https://en.wikipedia.org/wiki/Google_Nest" TargetMode="External"/><Relationship Id="rId5" Type="http://schemas.openxmlformats.org/officeDocument/2006/relationships/hyperlink" Target="https://www.mdpi.com/2227-7390/7/6/490/htm" TargetMode="External"/><Relationship Id="rId4" Type="http://schemas.openxmlformats.org/officeDocument/2006/relationships/hyperlink" Target="https://www.indiatoday.in/impact-feature/story/every-3-minutes-a-burglary-robbery-or-a-break-in-is-taking-place-in-india-and-its-time-we-reconsidered-the-safety-levels-of-our-homes-1621113-2019-11-21" TargetMode="External"/><Relationship Id="rId9" Type="http://schemas.openxmlformats.org/officeDocument/2006/relationships/hyperlink" Target="https://robu.in/product/rc522-rfid-card-reader-module-13-56mhz/"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9217"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1078307"/>
          </a:xfrm>
        </p:spPr>
        <p:txBody>
          <a:bodyPr>
            <a:normAutofit/>
          </a:bodyPr>
          <a:lstStyle/>
          <a:p>
            <a:pPr algn="l"/>
            <a:r>
              <a:rPr lang="en-US" sz="4000" dirty="0"/>
              <a:t>Smart Home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2751832"/>
            <a:ext cx="3485072" cy="2432644"/>
          </a:xfrm>
        </p:spPr>
        <p:txBody>
          <a:bodyPr>
            <a:normAutofit/>
          </a:bodyPr>
          <a:lstStyle/>
          <a:p>
            <a:pPr algn="l"/>
            <a:r>
              <a:rPr lang="en-US" dirty="0">
                <a:solidFill>
                  <a:srgbClr val="5792BA"/>
                </a:solidFill>
              </a:rPr>
              <a:t>Smart Door             Locking System</a:t>
            </a:r>
          </a:p>
          <a:p>
            <a:pPr algn="l"/>
            <a:endParaRPr lang="en-US" sz="2300" dirty="0">
              <a:solidFill>
                <a:srgbClr val="5792BA"/>
              </a:solidFill>
            </a:endParaRPr>
          </a:p>
          <a:p>
            <a:pPr algn="l"/>
            <a:r>
              <a:rPr lang="en-US" sz="2300" dirty="0">
                <a:solidFill>
                  <a:srgbClr val="FFFF00"/>
                </a:solidFill>
              </a:rPr>
              <a:t>19BCT0082</a:t>
            </a:r>
          </a:p>
          <a:p>
            <a:pPr algn="l"/>
            <a:r>
              <a:rPr lang="en-US" dirty="0">
                <a:solidFill>
                  <a:srgbClr val="FFFF00"/>
                </a:solidFill>
              </a:rPr>
              <a:t>JASSHU  GARG</a:t>
            </a:r>
            <a:endParaRPr lang="en-US" sz="2300" dirty="0">
              <a:solidFill>
                <a:srgbClr val="FFFF00"/>
              </a:solidFill>
            </a:endParaRPr>
          </a:p>
        </p:txBody>
      </p:sp>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p:txBody>
          <a:bodyPr>
            <a:normAutofit/>
          </a:bodyPr>
          <a:lstStyle/>
          <a:p>
            <a:r>
              <a:rPr lang="en-US" b="0" i="0" dirty="0">
                <a:solidFill>
                  <a:schemeClr val="tx1"/>
                </a:solidFill>
                <a:effectLst/>
                <a:latin typeface="SourceSansPro"/>
              </a:rPr>
              <a:t>Technology Perspective</a:t>
            </a:r>
            <a:endParaRPr lang="en-IN" b="0" i="0" dirty="0">
              <a:solidFill>
                <a:schemeClr val="tx1"/>
              </a:solidFill>
              <a:effectLst/>
              <a:latin typeface="SourceSansPro"/>
            </a:endParaRPr>
          </a:p>
        </p:txBody>
      </p:sp>
      <p:sp>
        <p:nvSpPr>
          <p:cNvPr id="5" name="Title 1">
            <a:extLst>
              <a:ext uri="{FF2B5EF4-FFF2-40B4-BE49-F238E27FC236}">
                <a16:creationId xmlns:a16="http://schemas.microsoft.com/office/drawing/2014/main" id="{7D217CD9-7923-4578-B2AB-49DEEBF42A52}"/>
              </a:ext>
            </a:extLst>
          </p:cNvPr>
          <p:cNvSpPr txBox="1">
            <a:spLocks/>
          </p:cNvSpPr>
          <p:nvPr/>
        </p:nvSpPr>
        <p:spPr>
          <a:xfrm>
            <a:off x="955285" y="1935332"/>
            <a:ext cx="10630074" cy="4492101"/>
          </a:xfrm>
          <a:prstGeom prst="rect">
            <a:avLst/>
          </a:prstGeom>
          <a:effectLst>
            <a:outerShdw blurRad="25400" dir="17880000">
              <a:srgbClr val="000000">
                <a:alpha val="46000"/>
              </a:srgbClr>
            </a:outerShdw>
          </a:effectLst>
        </p:spPr>
        <p:txBody>
          <a:bodyPr vert="horz" lIns="91440" tIns="45720" rIns="91440" bIns="45720" rtlCol="0" anchor="ctr">
            <a:normAutofit fontScale="92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Wingdings" panose="05000000000000000000" pitchFamily="2" charset="2"/>
              <a:buChar char="Ø"/>
            </a:pPr>
            <a:endParaRPr lang="en-US" sz="2800" dirty="0">
              <a:solidFill>
                <a:schemeClr val="tx1"/>
              </a:solidFill>
              <a:latin typeface="+mn-lt"/>
            </a:endParaRPr>
          </a:p>
          <a:p>
            <a:pPr marL="457200" indent="-457200" algn="l">
              <a:buFont typeface="Wingdings" panose="05000000000000000000" pitchFamily="2" charset="2"/>
              <a:buChar char="Ø"/>
            </a:pPr>
            <a:r>
              <a:rPr lang="en-IN" sz="2800" b="0" i="0" u="none" strike="noStrike" baseline="0" dirty="0">
                <a:solidFill>
                  <a:schemeClr val="tx1"/>
                </a:solidFill>
                <a:latin typeface="NimbusRomNo9L-Regu"/>
              </a:rPr>
              <a:t>Development in technology and capabilities in the IoT industry have directly influenced the growth in popularity of smart homes.</a:t>
            </a:r>
          </a:p>
          <a:p>
            <a:pPr algn="l"/>
            <a:endParaRPr lang="en-IN" sz="2800" b="0" i="0" u="none" strike="noStrike" baseline="0" dirty="0">
              <a:solidFill>
                <a:schemeClr val="tx1"/>
              </a:solidFill>
              <a:latin typeface="NimbusRomNo9L-Regu"/>
            </a:endParaRPr>
          </a:p>
          <a:p>
            <a:pPr marL="457200" indent="-457200" algn="l">
              <a:buFont typeface="Wingdings" panose="05000000000000000000" pitchFamily="2" charset="2"/>
              <a:buChar char="Ø"/>
            </a:pPr>
            <a:r>
              <a:rPr lang="en-IN" sz="2800" b="0" i="0" u="none" strike="noStrike" baseline="0" dirty="0">
                <a:solidFill>
                  <a:schemeClr val="tx1"/>
                </a:solidFill>
                <a:latin typeface="NimbusRomNo9L-Regu"/>
              </a:rPr>
              <a:t> Increased functionality and internet connectivity providing remote accessibility and monitoring has been the main driving force behind this. </a:t>
            </a:r>
          </a:p>
          <a:p>
            <a:pPr algn="l"/>
            <a:endParaRPr lang="en-IN" sz="2800" b="0" i="0" u="none" strike="noStrike" baseline="0" dirty="0">
              <a:solidFill>
                <a:schemeClr val="tx1"/>
              </a:solidFill>
              <a:latin typeface="NimbusRomNo9L-Regu"/>
            </a:endParaRPr>
          </a:p>
          <a:p>
            <a:pPr marL="457200" indent="-457200" algn="l">
              <a:buFont typeface="Wingdings" panose="05000000000000000000" pitchFamily="2" charset="2"/>
              <a:buChar char="Ø"/>
            </a:pPr>
            <a:r>
              <a:rPr lang="en-IN" sz="2800" b="0" i="0" u="none" strike="noStrike" baseline="0" dirty="0">
                <a:solidFill>
                  <a:schemeClr val="tx1"/>
                </a:solidFill>
                <a:latin typeface="NimbusRomNo9L-Regu"/>
              </a:rPr>
              <a:t>Users have adopted the technology to increase comfort and ease of living, as well as improve security surrounding the home environment and loved ones.</a:t>
            </a:r>
          </a:p>
          <a:p>
            <a:pPr algn="l"/>
            <a:endParaRPr lang="en-US" sz="2800" dirty="0">
              <a:solidFill>
                <a:schemeClr val="tx1"/>
              </a:solidFill>
              <a:latin typeface="+mn-lt"/>
            </a:endParaRPr>
          </a:p>
          <a:p>
            <a:pPr marL="457200" indent="-457200" algn="l">
              <a:buFont typeface="Wingdings" panose="05000000000000000000" pitchFamily="2" charset="2"/>
              <a:buChar char="Ø"/>
            </a:pPr>
            <a:r>
              <a:rPr lang="en-US" sz="2800" dirty="0">
                <a:solidFill>
                  <a:schemeClr val="tx1"/>
                </a:solidFill>
                <a:latin typeface="+mn-lt"/>
              </a:rPr>
              <a:t>Security can be achieved with various new techniques</a:t>
            </a:r>
          </a:p>
          <a:p>
            <a:pPr algn="l"/>
            <a:endParaRPr lang="en-US" sz="2800" dirty="0">
              <a:solidFill>
                <a:schemeClr val="tx1"/>
              </a:solidFill>
              <a:latin typeface="+mn-lt"/>
            </a:endParaRPr>
          </a:p>
          <a:p>
            <a:endParaRPr lang="en-IN" sz="3200" dirty="0">
              <a:solidFill>
                <a:schemeClr val="tx1"/>
              </a:solidFill>
              <a:latin typeface="+mn-lt"/>
            </a:endParaRPr>
          </a:p>
        </p:txBody>
      </p:sp>
    </p:spTree>
    <p:extLst>
      <p:ext uri="{BB962C8B-B14F-4D97-AF65-F5344CB8AC3E}">
        <p14:creationId xmlns:p14="http://schemas.microsoft.com/office/powerpoint/2010/main" val="3074957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b="0" i="0" dirty="0">
                <a:solidFill>
                  <a:schemeClr val="tx1"/>
                </a:solidFill>
                <a:effectLst/>
                <a:latin typeface="SourceSansPro"/>
              </a:rPr>
              <a:t>Technology Perspective</a:t>
            </a:r>
            <a:endParaRPr lang="en-IN" b="0" i="0" dirty="0">
              <a:solidFill>
                <a:schemeClr val="tx1"/>
              </a:solidFill>
              <a:effectLst/>
              <a:latin typeface="SourceSansPro"/>
            </a:endParaRP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832103" y="1802167"/>
            <a:ext cx="10353762" cy="1961965"/>
          </a:xfrm>
        </p:spPr>
        <p:txBody>
          <a:bodyPr>
            <a:noAutofit/>
          </a:bodyPr>
          <a:lstStyle/>
          <a:p>
            <a:pPr>
              <a:buFont typeface="Wingdings" panose="05000000000000000000" pitchFamily="2" charset="2"/>
              <a:buChar char="Ø"/>
            </a:pPr>
            <a:r>
              <a:rPr lang="en-US" sz="2400" dirty="0">
                <a:solidFill>
                  <a:schemeClr val="tx1"/>
                </a:solidFill>
              </a:rPr>
              <a:t>More security can be provided using various techniques</a:t>
            </a:r>
          </a:p>
          <a:p>
            <a:pPr lvl="1">
              <a:buFont typeface="Wingdings" panose="05000000000000000000" pitchFamily="2" charset="2"/>
              <a:buChar char="Ø"/>
            </a:pPr>
            <a:r>
              <a:rPr lang="en-US" sz="2000" dirty="0">
                <a:solidFill>
                  <a:srgbClr val="00B0F0"/>
                </a:solidFill>
              </a:rPr>
              <a:t>Various levels of authentication</a:t>
            </a:r>
          </a:p>
          <a:p>
            <a:pPr lvl="1">
              <a:buFont typeface="Wingdings" panose="05000000000000000000" pitchFamily="2" charset="2"/>
              <a:buChar char="Ø"/>
            </a:pPr>
            <a:r>
              <a:rPr lang="en-US" sz="2000" dirty="0">
                <a:solidFill>
                  <a:srgbClr val="00B0F0"/>
                </a:solidFill>
              </a:rPr>
              <a:t>Allow entry by our Permission only</a:t>
            </a:r>
          </a:p>
          <a:p>
            <a:pPr lvl="1">
              <a:buFont typeface="Wingdings" panose="05000000000000000000" pitchFamily="2" charset="2"/>
              <a:buChar char="Ø"/>
            </a:pPr>
            <a:r>
              <a:rPr lang="en-US" sz="2000" dirty="0">
                <a:solidFill>
                  <a:srgbClr val="00B0F0"/>
                </a:solidFill>
              </a:rPr>
              <a:t>Increasing/Decreasing levels of Security according to our needs</a:t>
            </a:r>
          </a:p>
          <a:p>
            <a:pPr marL="36900" indent="0">
              <a:buNone/>
            </a:pPr>
            <a:endParaRPr lang="en-US" sz="2800" dirty="0">
              <a:solidFill>
                <a:srgbClr val="00B0F0"/>
              </a:solidFill>
            </a:endParaRPr>
          </a:p>
        </p:txBody>
      </p:sp>
      <p:sp>
        <p:nvSpPr>
          <p:cNvPr id="9" name="Content Placeholder 3">
            <a:extLst>
              <a:ext uri="{FF2B5EF4-FFF2-40B4-BE49-F238E27FC236}">
                <a16:creationId xmlns:a16="http://schemas.microsoft.com/office/drawing/2014/main" id="{F8190D34-6484-4564-A975-4DAB3889C3A5}"/>
              </a:ext>
            </a:extLst>
          </p:cNvPr>
          <p:cNvSpPr txBox="1">
            <a:spLocks/>
          </p:cNvSpPr>
          <p:nvPr/>
        </p:nvSpPr>
        <p:spPr>
          <a:xfrm>
            <a:off x="1188299" y="3781729"/>
            <a:ext cx="4851517" cy="267480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600">
                <a:solidFill>
                  <a:schemeClr val="tx1"/>
                </a:solidFill>
              </a:rPr>
              <a:t>Various ways/techniques are</a:t>
            </a:r>
            <a:endParaRPr lang="en-US" sz="2600">
              <a:solidFill>
                <a:srgbClr val="00B0F0"/>
              </a:solidFill>
            </a:endParaRPr>
          </a:p>
          <a:p>
            <a:pPr lvl="1"/>
            <a:r>
              <a:rPr lang="en-US" sz="2400">
                <a:solidFill>
                  <a:srgbClr val="00B0F0"/>
                </a:solidFill>
              </a:rPr>
              <a:t>Passcode</a:t>
            </a:r>
          </a:p>
          <a:p>
            <a:pPr lvl="1"/>
            <a:r>
              <a:rPr lang="en-US" sz="2400">
                <a:solidFill>
                  <a:srgbClr val="00B0F0"/>
                </a:solidFill>
              </a:rPr>
              <a:t>RFID</a:t>
            </a:r>
          </a:p>
          <a:p>
            <a:pPr lvl="1"/>
            <a:r>
              <a:rPr lang="en-US" sz="2400">
                <a:solidFill>
                  <a:srgbClr val="00B0F0"/>
                </a:solidFill>
              </a:rPr>
              <a:t>FACE ID</a:t>
            </a:r>
          </a:p>
          <a:p>
            <a:pPr lvl="1"/>
            <a:r>
              <a:rPr lang="en-US" sz="2400">
                <a:solidFill>
                  <a:srgbClr val="00B0F0"/>
                </a:solidFill>
              </a:rPr>
              <a:t>Fingerprint</a:t>
            </a:r>
            <a:endParaRPr lang="en-US" sz="2400" dirty="0">
              <a:solidFill>
                <a:srgbClr val="00B0F0"/>
              </a:solidFill>
            </a:endParaRPr>
          </a:p>
        </p:txBody>
      </p:sp>
      <p:sp>
        <p:nvSpPr>
          <p:cNvPr id="10" name="Content Placeholder 2">
            <a:extLst>
              <a:ext uri="{FF2B5EF4-FFF2-40B4-BE49-F238E27FC236}">
                <a16:creationId xmlns:a16="http://schemas.microsoft.com/office/drawing/2014/main" id="{2D3E2CAD-0C86-4DD9-BF10-5AC07CD72FCE}"/>
              </a:ext>
            </a:extLst>
          </p:cNvPr>
          <p:cNvSpPr txBox="1">
            <a:spLocks/>
          </p:cNvSpPr>
          <p:nvPr/>
        </p:nvSpPr>
        <p:spPr>
          <a:xfrm>
            <a:off x="5721710" y="4365767"/>
            <a:ext cx="5090403" cy="2470592"/>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lvl="1"/>
            <a:r>
              <a:rPr lang="en-US" sz="2400">
                <a:solidFill>
                  <a:srgbClr val="00B0F0"/>
                </a:solidFill>
              </a:rPr>
              <a:t>OTP</a:t>
            </a:r>
          </a:p>
          <a:p>
            <a:pPr lvl="1"/>
            <a:r>
              <a:rPr lang="en-US" sz="2400">
                <a:solidFill>
                  <a:srgbClr val="00B0F0"/>
                </a:solidFill>
              </a:rPr>
              <a:t>Encryptions</a:t>
            </a:r>
          </a:p>
          <a:p>
            <a:pPr lvl="1"/>
            <a:r>
              <a:rPr lang="en-US" sz="2400">
                <a:solidFill>
                  <a:srgbClr val="00B0F0"/>
                </a:solidFill>
              </a:rPr>
              <a:t>Cryptography</a:t>
            </a:r>
          </a:p>
          <a:p>
            <a:pPr lvl="1"/>
            <a:r>
              <a:rPr lang="en-US" sz="2400">
                <a:solidFill>
                  <a:srgbClr val="00B0F0"/>
                </a:solidFill>
              </a:rPr>
              <a:t>Many more</a:t>
            </a:r>
            <a:endParaRPr lang="en-IN" dirty="0">
              <a:solidFill>
                <a:srgbClr val="00B0F0"/>
              </a:solidFill>
            </a:endParaRPr>
          </a:p>
        </p:txBody>
      </p:sp>
    </p:spTree>
    <p:extLst>
      <p:ext uri="{BB962C8B-B14F-4D97-AF65-F5344CB8AC3E}">
        <p14:creationId xmlns:p14="http://schemas.microsoft.com/office/powerpoint/2010/main" val="2121125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b="0" i="0" dirty="0">
                <a:solidFill>
                  <a:schemeClr val="tx1"/>
                </a:solidFill>
                <a:effectLst/>
                <a:latin typeface="SourceSansPro"/>
              </a:rPr>
              <a:t>Architecture </a:t>
            </a:r>
            <a:endParaRPr lang="en-IN" b="0" i="0" dirty="0">
              <a:solidFill>
                <a:schemeClr val="tx1"/>
              </a:solidFill>
              <a:effectLst/>
              <a:latin typeface="SourceSansPro"/>
            </a:endParaRP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832103" y="1802167"/>
            <a:ext cx="10353762" cy="4446233"/>
          </a:xfrm>
        </p:spPr>
        <p:txBody>
          <a:bodyPr>
            <a:noAutofit/>
          </a:bodyPr>
          <a:lstStyle/>
          <a:p>
            <a:pPr marL="36900" indent="0">
              <a:buNone/>
            </a:pPr>
            <a:r>
              <a:rPr lang="en-US" sz="2400" dirty="0">
                <a:solidFill>
                  <a:schemeClr val="tx1"/>
                </a:solidFill>
              </a:rPr>
              <a:t> </a:t>
            </a:r>
            <a:endParaRPr lang="en-IN" sz="2400" dirty="0">
              <a:solidFill>
                <a:schemeClr val="tx1"/>
              </a:solidFill>
            </a:endParaRPr>
          </a:p>
        </p:txBody>
      </p:sp>
      <p:pic>
        <p:nvPicPr>
          <p:cNvPr id="6" name="Picture 5">
            <a:extLst>
              <a:ext uri="{FF2B5EF4-FFF2-40B4-BE49-F238E27FC236}">
                <a16:creationId xmlns:a16="http://schemas.microsoft.com/office/drawing/2014/main" id="{2F8A043E-E9E4-4239-8EB6-0F671EEA6596}"/>
              </a:ext>
            </a:extLst>
          </p:cNvPr>
          <p:cNvPicPr/>
          <p:nvPr/>
        </p:nvPicPr>
        <p:blipFill rotWithShape="1">
          <a:blip r:embed="rId2"/>
          <a:srcRect b="2929"/>
          <a:stretch/>
        </p:blipFill>
        <p:spPr bwMode="auto">
          <a:xfrm>
            <a:off x="2141842" y="1665464"/>
            <a:ext cx="7285355" cy="47196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26745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9119" y="357780"/>
            <a:ext cx="10353762" cy="1257300"/>
          </a:xfrm>
        </p:spPr>
        <p:txBody>
          <a:bodyPr>
            <a:normAutofit/>
          </a:bodyPr>
          <a:lstStyle/>
          <a:p>
            <a:r>
              <a:rPr lang="en-US" b="0" i="0" dirty="0">
                <a:solidFill>
                  <a:schemeClr val="tx1"/>
                </a:solidFill>
                <a:effectLst/>
                <a:latin typeface="SourceSansPro"/>
              </a:rPr>
              <a:t>Architecture – Block Diagram</a:t>
            </a:r>
            <a:endParaRPr lang="en-IN" b="0" i="0" dirty="0">
              <a:solidFill>
                <a:schemeClr val="tx1"/>
              </a:solidFill>
              <a:effectLst/>
              <a:latin typeface="SourceSansPro"/>
            </a:endParaRP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832103" y="1802167"/>
            <a:ext cx="10353762" cy="4446233"/>
          </a:xfrm>
        </p:spPr>
        <p:txBody>
          <a:bodyPr>
            <a:noAutofit/>
          </a:bodyPr>
          <a:lstStyle/>
          <a:p>
            <a:pPr marL="36900" indent="0">
              <a:buNone/>
            </a:pPr>
            <a:r>
              <a:rPr lang="en-US" sz="2400" dirty="0">
                <a:solidFill>
                  <a:schemeClr val="tx1"/>
                </a:solidFill>
              </a:rPr>
              <a:t> </a:t>
            </a:r>
            <a:endParaRPr lang="en-IN" sz="2400" dirty="0">
              <a:solidFill>
                <a:schemeClr val="tx1"/>
              </a:solidFill>
            </a:endParaRPr>
          </a:p>
        </p:txBody>
      </p:sp>
      <p:pic>
        <p:nvPicPr>
          <p:cNvPr id="5" name="Picture 4">
            <a:extLst>
              <a:ext uri="{FF2B5EF4-FFF2-40B4-BE49-F238E27FC236}">
                <a16:creationId xmlns:a16="http://schemas.microsoft.com/office/drawing/2014/main" id="{02EFE946-9736-4934-BE44-9D320651CD3D}"/>
              </a:ext>
            </a:extLst>
          </p:cNvPr>
          <p:cNvPicPr>
            <a:picLocks noChangeAspect="1"/>
          </p:cNvPicPr>
          <p:nvPr/>
        </p:nvPicPr>
        <p:blipFill>
          <a:blip r:embed="rId2"/>
          <a:stretch>
            <a:fillRect/>
          </a:stretch>
        </p:blipFill>
        <p:spPr>
          <a:xfrm>
            <a:off x="1831688" y="1427992"/>
            <a:ext cx="8354591" cy="5430008"/>
          </a:xfrm>
          <a:prstGeom prst="rect">
            <a:avLst/>
          </a:prstGeom>
        </p:spPr>
      </p:pic>
    </p:spTree>
    <p:extLst>
      <p:ext uri="{BB962C8B-B14F-4D97-AF65-F5344CB8AC3E}">
        <p14:creationId xmlns:p14="http://schemas.microsoft.com/office/powerpoint/2010/main" val="33962669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451282"/>
            <a:ext cx="12192000" cy="729448"/>
          </a:xfrm>
        </p:spPr>
        <p:txBody>
          <a:bodyPr>
            <a:normAutofit/>
          </a:bodyPr>
          <a:lstStyle/>
          <a:p>
            <a:r>
              <a:rPr lang="en-US" dirty="0"/>
              <a:t>Proposed Solution </a:t>
            </a:r>
          </a:p>
        </p:txBody>
      </p:sp>
      <p:pic>
        <p:nvPicPr>
          <p:cNvPr id="15" name="Content Placeholder 14">
            <a:extLst>
              <a:ext uri="{FF2B5EF4-FFF2-40B4-BE49-F238E27FC236}">
                <a16:creationId xmlns:a16="http://schemas.microsoft.com/office/drawing/2014/main" id="{C16143E3-4760-4611-BAE6-DFCD9C4978EB}"/>
              </a:ext>
            </a:extLst>
          </p:cNvPr>
          <p:cNvPicPr>
            <a:picLocks noGrp="1" noChangeAspect="1"/>
          </p:cNvPicPr>
          <p:nvPr>
            <p:ph idx="1"/>
          </p:nvPr>
        </p:nvPicPr>
        <p:blipFill>
          <a:blip r:embed="rId2"/>
          <a:stretch>
            <a:fillRect/>
          </a:stretch>
        </p:blipFill>
        <p:spPr>
          <a:xfrm>
            <a:off x="2526092" y="1180730"/>
            <a:ext cx="6852149" cy="5677270"/>
          </a:xfrm>
        </p:spPr>
      </p:pic>
      <p:cxnSp>
        <p:nvCxnSpPr>
          <p:cNvPr id="6" name="Straight Arrow Connector 5">
            <a:extLst>
              <a:ext uri="{FF2B5EF4-FFF2-40B4-BE49-F238E27FC236}">
                <a16:creationId xmlns:a16="http://schemas.microsoft.com/office/drawing/2014/main" id="{7B92E5B6-C796-4B38-9D3F-D3AA15630DDB}"/>
              </a:ext>
            </a:extLst>
          </p:cNvPr>
          <p:cNvCxnSpPr/>
          <p:nvPr/>
        </p:nvCxnSpPr>
        <p:spPr>
          <a:xfrm flipH="1">
            <a:off x="3844031" y="2760955"/>
            <a:ext cx="3373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781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solidFill>
                  <a:schemeClr val="tx1"/>
                </a:solidFill>
                <a:effectLst/>
                <a:latin typeface="SourceSansPro"/>
              </a:rPr>
              <a:t>Existing Devices – </a:t>
            </a:r>
            <a:r>
              <a:rPr lang="en-US" dirty="0">
                <a:solidFill>
                  <a:srgbClr val="92D050"/>
                </a:solidFill>
                <a:effectLst/>
                <a:latin typeface="SourceSansPro"/>
              </a:rPr>
              <a:t>Nest Secure</a:t>
            </a:r>
            <a:endParaRPr lang="en-IN" b="0" i="0" dirty="0">
              <a:solidFill>
                <a:srgbClr val="92D050"/>
              </a:solidFill>
              <a:effectLst/>
              <a:latin typeface="SourceSansPro"/>
            </a:endParaRP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601283" y="1866900"/>
            <a:ext cx="10353762" cy="4108882"/>
          </a:xfrm>
        </p:spPr>
        <p:txBody>
          <a:bodyPr>
            <a:noAutofit/>
          </a:bodyPr>
          <a:lstStyle/>
          <a:p>
            <a:pPr>
              <a:spcBef>
                <a:spcPts val="600"/>
              </a:spcBef>
              <a:spcAft>
                <a:spcPts val="600"/>
              </a:spcAft>
            </a:pPr>
            <a:r>
              <a:rPr lang="en-IN" sz="2000" dirty="0">
                <a:solidFill>
                  <a:schemeClr val="tx1"/>
                </a:solidFill>
                <a:effectLst/>
                <a:latin typeface="Arial" panose="020B0604020202020204" pitchFamily="34" charset="0"/>
                <a:ea typeface="Times New Roman" panose="02020603050405020304" pitchFamily="18" charset="0"/>
              </a:rPr>
              <a:t>Nest Secure is a </a:t>
            </a:r>
            <a:r>
              <a:rPr lang="en-IN" sz="2000" strike="noStrike" dirty="0">
                <a:solidFill>
                  <a:schemeClr val="tx1"/>
                </a:solidFill>
                <a:effectLst/>
                <a:latin typeface="Arial" panose="020B0604020202020204" pitchFamily="34" charset="0"/>
                <a:ea typeface="Times New Roman" panose="02020603050405020304" pitchFamily="18" charset="0"/>
                <a:hlinkClick r:id="rId2" tooltip="Home security">
                  <a:extLst>
                    <a:ext uri="{A12FA001-AC4F-418D-AE19-62706E023703}">
                      <ahyp:hlinkClr xmlns:ahyp="http://schemas.microsoft.com/office/drawing/2018/hyperlinkcolor" val="tx"/>
                    </a:ext>
                  </a:extLst>
                </a:hlinkClick>
              </a:rPr>
              <a:t>home security system</a:t>
            </a:r>
            <a:r>
              <a:rPr lang="en-IN" sz="2000" dirty="0">
                <a:solidFill>
                  <a:schemeClr val="tx1"/>
                </a:solidFill>
                <a:effectLst/>
                <a:latin typeface="Arial" panose="020B0604020202020204" pitchFamily="34" charset="0"/>
                <a:ea typeface="Times New Roman" panose="02020603050405020304" pitchFamily="18" charset="0"/>
              </a:rPr>
              <a:t>.</a:t>
            </a:r>
            <a:endParaRPr lang="en-IN" sz="2000" dirty="0">
              <a:solidFill>
                <a:schemeClr val="tx1"/>
              </a:solidFill>
              <a:effectLst/>
              <a:latin typeface="Times New Roman" panose="02020603050405020304" pitchFamily="18" charset="0"/>
              <a:ea typeface="Times New Roman" panose="02020603050405020304" pitchFamily="18" charset="0"/>
            </a:endParaRPr>
          </a:p>
          <a:p>
            <a:pPr>
              <a:spcBef>
                <a:spcPts val="600"/>
              </a:spcBef>
              <a:spcAft>
                <a:spcPts val="600"/>
              </a:spcAft>
            </a:pPr>
            <a:r>
              <a:rPr lang="en-IN" sz="2000" dirty="0">
                <a:solidFill>
                  <a:schemeClr val="tx1"/>
                </a:solidFill>
                <a:effectLst/>
                <a:latin typeface="Arial" panose="020B0604020202020204" pitchFamily="34" charset="0"/>
                <a:ea typeface="Times New Roman" panose="02020603050405020304" pitchFamily="18" charset="0"/>
              </a:rPr>
              <a:t>The system consists of  </a:t>
            </a:r>
          </a:p>
          <a:p>
            <a:pPr lvl="1">
              <a:spcBef>
                <a:spcPts val="600"/>
              </a:spcBef>
            </a:pPr>
            <a:r>
              <a:rPr lang="en-IN" sz="2000" dirty="0">
                <a:solidFill>
                  <a:srgbClr val="92D050"/>
                </a:solidFill>
                <a:effectLst/>
                <a:latin typeface="Arial" panose="020B0604020202020204" pitchFamily="34" charset="0"/>
                <a:ea typeface="Times New Roman" panose="02020603050405020304" pitchFamily="18" charset="0"/>
              </a:rPr>
              <a:t>Nest Guard </a:t>
            </a:r>
            <a:r>
              <a:rPr lang="en-IN" sz="2000" dirty="0">
                <a:solidFill>
                  <a:schemeClr val="tx1"/>
                </a:solidFill>
                <a:effectLst/>
                <a:latin typeface="Arial" panose="020B0604020202020204" pitchFamily="34" charset="0"/>
                <a:ea typeface="Times New Roman" panose="02020603050405020304" pitchFamily="18" charset="0"/>
              </a:rPr>
              <a:t>(an alarm, keypad, and motion sensor with embedded microphone), </a:t>
            </a:r>
            <a:endParaRPr lang="en-IN" sz="2000" dirty="0">
              <a:solidFill>
                <a:schemeClr val="tx1"/>
              </a:solidFill>
              <a:effectLst/>
              <a:latin typeface="Times New Roman" panose="02020603050405020304" pitchFamily="18" charset="0"/>
              <a:ea typeface="Times New Roman" panose="02020603050405020304" pitchFamily="18" charset="0"/>
            </a:endParaRPr>
          </a:p>
          <a:p>
            <a:pPr lvl="1">
              <a:spcBef>
                <a:spcPts val="600"/>
              </a:spcBef>
            </a:pPr>
            <a:r>
              <a:rPr lang="en-IN" sz="2000" dirty="0">
                <a:solidFill>
                  <a:srgbClr val="92D050"/>
                </a:solidFill>
                <a:effectLst/>
                <a:latin typeface="Arial" panose="020B0604020202020204" pitchFamily="34" charset="0"/>
                <a:ea typeface="Times New Roman" panose="02020603050405020304" pitchFamily="18" charset="0"/>
              </a:rPr>
              <a:t>Nest Detect </a:t>
            </a:r>
            <a:r>
              <a:rPr lang="en-IN" sz="2000" dirty="0">
                <a:solidFill>
                  <a:schemeClr val="tx1"/>
                </a:solidFill>
                <a:effectLst/>
                <a:latin typeface="Arial" panose="020B0604020202020204" pitchFamily="34" charset="0"/>
                <a:ea typeface="Times New Roman" panose="02020603050405020304" pitchFamily="18" charset="0"/>
              </a:rPr>
              <a:t>(a door/window and motion sensor), and </a:t>
            </a:r>
            <a:endParaRPr lang="en-IN" sz="2000" dirty="0">
              <a:solidFill>
                <a:schemeClr val="tx1"/>
              </a:solidFill>
              <a:effectLst/>
              <a:latin typeface="Times New Roman" panose="02020603050405020304" pitchFamily="18" charset="0"/>
              <a:ea typeface="Times New Roman" panose="02020603050405020304" pitchFamily="18" charset="0"/>
            </a:endParaRPr>
          </a:p>
          <a:p>
            <a:pPr lvl="1">
              <a:spcBef>
                <a:spcPts val="600"/>
              </a:spcBef>
            </a:pPr>
            <a:r>
              <a:rPr lang="en-IN" sz="2000" dirty="0">
                <a:solidFill>
                  <a:srgbClr val="92D050"/>
                </a:solidFill>
                <a:effectLst/>
                <a:latin typeface="Arial" panose="020B0604020202020204" pitchFamily="34" charset="0"/>
                <a:ea typeface="Times New Roman" panose="02020603050405020304" pitchFamily="18" charset="0"/>
              </a:rPr>
              <a:t>Nest Tag </a:t>
            </a:r>
            <a:r>
              <a:rPr lang="en-IN" sz="2000" dirty="0">
                <a:solidFill>
                  <a:schemeClr val="tx1"/>
                </a:solidFill>
                <a:effectLst/>
                <a:latin typeface="Arial" panose="020B0604020202020204" pitchFamily="34" charset="0"/>
                <a:ea typeface="Times New Roman" panose="02020603050405020304" pitchFamily="18" charset="0"/>
              </a:rPr>
              <a:t>(a key chain fob). </a:t>
            </a:r>
            <a:endParaRPr lang="en-IN" sz="2000" dirty="0">
              <a:solidFill>
                <a:schemeClr val="tx1"/>
              </a:solidFill>
              <a:effectLst/>
              <a:latin typeface="Times New Roman" panose="02020603050405020304" pitchFamily="18" charset="0"/>
              <a:ea typeface="Times New Roman" panose="02020603050405020304" pitchFamily="18" charset="0"/>
            </a:endParaRPr>
          </a:p>
          <a:p>
            <a:pPr>
              <a:spcBef>
                <a:spcPts val="600"/>
              </a:spcBef>
              <a:spcAft>
                <a:spcPts val="600"/>
              </a:spcAft>
            </a:pPr>
            <a:r>
              <a:rPr lang="en-IN" sz="2000" dirty="0">
                <a:solidFill>
                  <a:schemeClr val="tx1"/>
                </a:solidFill>
                <a:effectLst/>
                <a:latin typeface="Arial" panose="020B0604020202020204" pitchFamily="34" charset="0"/>
                <a:ea typeface="Times New Roman" panose="02020603050405020304" pitchFamily="18" charset="0"/>
              </a:rPr>
              <a:t>The product was released in November 2017. </a:t>
            </a:r>
            <a:endParaRPr lang="en-IN" sz="2000" dirty="0">
              <a:solidFill>
                <a:schemeClr val="tx1"/>
              </a:solidFill>
              <a:effectLst/>
              <a:latin typeface="Times New Roman" panose="02020603050405020304" pitchFamily="18" charset="0"/>
              <a:ea typeface="Times New Roman" panose="02020603050405020304" pitchFamily="18" charset="0"/>
            </a:endParaRPr>
          </a:p>
          <a:p>
            <a:pPr>
              <a:spcBef>
                <a:spcPts val="600"/>
              </a:spcBef>
            </a:pPr>
            <a:r>
              <a:rPr lang="en-IN" sz="2000" dirty="0">
                <a:solidFill>
                  <a:schemeClr val="tx1"/>
                </a:solidFill>
                <a:effectLst/>
                <a:latin typeface="Arial" panose="020B0604020202020204" pitchFamily="34" charset="0"/>
                <a:ea typeface="Times New Roman" panose="02020603050405020304" pitchFamily="18" charset="0"/>
              </a:rPr>
              <a:t>In February 2019, the Nest Guard received an update to add Google Assistant, allowing it to effectively double as a </a:t>
            </a:r>
            <a:r>
              <a:rPr lang="en-IN" sz="2000" u="none" strike="noStrike" dirty="0">
                <a:solidFill>
                  <a:schemeClr val="tx1"/>
                </a:solidFill>
                <a:effectLst/>
                <a:latin typeface="Arial" panose="020B0604020202020204" pitchFamily="34" charset="0"/>
                <a:ea typeface="Times New Roman" panose="02020603050405020304" pitchFamily="18" charset="0"/>
                <a:hlinkClick r:id="rId3" tooltip="Smart speaker">
                  <a:extLst>
                    <a:ext uri="{A12FA001-AC4F-418D-AE19-62706E023703}">
                      <ahyp:hlinkClr xmlns:ahyp="http://schemas.microsoft.com/office/drawing/2018/hyperlinkcolor" val="tx"/>
                    </a:ext>
                  </a:extLst>
                </a:hlinkClick>
              </a:rPr>
              <a:t>smart speaker</a:t>
            </a:r>
            <a:r>
              <a:rPr lang="en-IN" sz="2000" dirty="0">
                <a:solidFill>
                  <a:schemeClr val="tx1"/>
                </a:solidFill>
                <a:effectLst/>
                <a:latin typeface="Arial" panose="020B0604020202020204" pitchFamily="34" charset="0"/>
                <a:ea typeface="Times New Roman" panose="02020603050405020304" pitchFamily="18" charset="0"/>
              </a:rPr>
              <a:t> similar to </a:t>
            </a:r>
            <a:r>
              <a:rPr lang="en-IN" sz="2000" u="none" strike="noStrike" dirty="0">
                <a:solidFill>
                  <a:schemeClr val="tx1"/>
                </a:solidFill>
                <a:effectLst/>
                <a:latin typeface="Arial" panose="020B0604020202020204" pitchFamily="34" charset="0"/>
                <a:ea typeface="Times New Roman" panose="02020603050405020304" pitchFamily="18" charset="0"/>
                <a:hlinkClick r:id="rId4" tooltip="Google Home">
                  <a:extLst>
                    <a:ext uri="{A12FA001-AC4F-418D-AE19-62706E023703}">
                      <ahyp:hlinkClr xmlns:ahyp="http://schemas.microsoft.com/office/drawing/2018/hyperlinkcolor" val="tx"/>
                    </a:ext>
                  </a:extLst>
                </a:hlinkClick>
              </a:rPr>
              <a:t>Google Home</a:t>
            </a:r>
            <a:r>
              <a:rPr lang="en-IN" sz="2000" dirty="0">
                <a:solidFill>
                  <a:schemeClr val="tx1"/>
                </a:solidFill>
                <a:effectLst/>
                <a:latin typeface="Arial" panose="020B0604020202020204" pitchFamily="34" charset="0"/>
                <a:ea typeface="Times New Roman" panose="02020603050405020304" pitchFamily="18" charset="0"/>
              </a:rPr>
              <a:t> for general </a:t>
            </a:r>
            <a:r>
              <a:rPr lang="en-IN" sz="2000" dirty="0">
                <a:solidFill>
                  <a:srgbClr val="000000"/>
                </a:solidFill>
                <a:effectLst/>
                <a:latin typeface="Arial" panose="020B0604020202020204" pitchFamily="34" charset="0"/>
                <a:ea typeface="Times New Roman" panose="02020603050405020304" pitchFamily="18" charset="0"/>
              </a:rPr>
              <a:t>voice commands. </a:t>
            </a:r>
            <a:endParaRPr lang="en-IN" sz="2000" dirty="0">
              <a:effectLst/>
              <a:latin typeface="Times New Roman" panose="02020603050405020304" pitchFamily="18" charset="0"/>
              <a:ea typeface="Times New Roman" panose="02020603050405020304" pitchFamily="18" charset="0"/>
            </a:endParaRPr>
          </a:p>
          <a:p>
            <a:pPr marL="36900" indent="0">
              <a:spcBef>
                <a:spcPts val="600"/>
              </a:spcBef>
              <a:spcAft>
                <a:spcPts val="600"/>
              </a:spcAft>
              <a:buNone/>
            </a:pPr>
            <a:r>
              <a:rPr lang="en-IN" sz="2000" dirty="0">
                <a:solidFill>
                  <a:schemeClr val="tx1"/>
                </a:solidFill>
                <a:effectLst/>
                <a:latin typeface="Arial" panose="020B0604020202020204" pitchFamily="34" charset="0"/>
                <a:ea typeface="Times New Roman" panose="02020603050405020304" pitchFamily="18" charset="0"/>
              </a:rPr>
              <a:t> </a:t>
            </a:r>
            <a:endParaRPr lang="en-IN" sz="20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578651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solidFill>
                  <a:schemeClr val="tx1"/>
                </a:solidFill>
                <a:effectLst/>
                <a:latin typeface="SourceSansPro"/>
              </a:rPr>
              <a:t>Existing Devices – </a:t>
            </a:r>
            <a:r>
              <a:rPr lang="en-US" dirty="0">
                <a:solidFill>
                  <a:srgbClr val="92D050"/>
                </a:solidFill>
                <a:effectLst/>
                <a:latin typeface="SourceSansPro"/>
              </a:rPr>
              <a:t>Nest Secure</a:t>
            </a:r>
            <a:endParaRPr lang="en-IN" b="0" i="0" dirty="0">
              <a:solidFill>
                <a:srgbClr val="92D050"/>
              </a:solidFill>
              <a:effectLst/>
              <a:latin typeface="SourceSansPro"/>
            </a:endParaRP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832103" y="2139518"/>
            <a:ext cx="10353762" cy="4108882"/>
          </a:xfrm>
        </p:spPr>
        <p:txBody>
          <a:bodyPr>
            <a:noAutofit/>
          </a:bodyPr>
          <a:lstStyle/>
          <a:p>
            <a:pPr>
              <a:spcBef>
                <a:spcPts val="600"/>
              </a:spcBef>
              <a:spcAft>
                <a:spcPts val="600"/>
              </a:spcAft>
            </a:pPr>
            <a:r>
              <a:rPr lang="en-IN" sz="2400" dirty="0">
                <a:solidFill>
                  <a:schemeClr val="tx1"/>
                </a:solidFill>
                <a:effectLst/>
                <a:latin typeface="Arial" panose="020B0604020202020204" pitchFamily="34" charset="0"/>
                <a:ea typeface="Times New Roman" panose="02020603050405020304" pitchFamily="18" charset="0"/>
              </a:rPr>
              <a:t>This addition has faced criticism, as the </a:t>
            </a:r>
            <a:r>
              <a:rPr lang="en-IN" sz="2400" dirty="0">
                <a:solidFill>
                  <a:srgbClr val="FF0000"/>
                </a:solidFill>
                <a:effectLst/>
                <a:latin typeface="Arial" panose="020B0604020202020204" pitchFamily="34" charset="0"/>
                <a:ea typeface="Times New Roman" panose="02020603050405020304" pitchFamily="18" charset="0"/>
              </a:rPr>
              <a:t>presence of a microphone </a:t>
            </a:r>
            <a:r>
              <a:rPr lang="en-IN" sz="2400" dirty="0">
                <a:solidFill>
                  <a:schemeClr val="tx1"/>
                </a:solidFill>
                <a:effectLst/>
                <a:latin typeface="Arial" panose="020B0604020202020204" pitchFamily="34" charset="0"/>
                <a:ea typeface="Times New Roman" panose="02020603050405020304" pitchFamily="18" charset="0"/>
              </a:rPr>
              <a:t>inside the device was </a:t>
            </a:r>
            <a:r>
              <a:rPr lang="en-IN" sz="2400" dirty="0">
                <a:solidFill>
                  <a:srgbClr val="FF0000"/>
                </a:solidFill>
                <a:effectLst/>
                <a:latin typeface="Arial" panose="020B0604020202020204" pitchFamily="34" charset="0"/>
                <a:ea typeface="Times New Roman" panose="02020603050405020304" pitchFamily="18" charset="0"/>
              </a:rPr>
              <a:t>not disclosed in product specifications</a:t>
            </a:r>
            <a:r>
              <a:rPr lang="en-IN" sz="2400" dirty="0">
                <a:solidFill>
                  <a:schemeClr val="tx1"/>
                </a:solidFill>
                <a:effectLst/>
                <a:latin typeface="Arial" panose="020B0604020202020204" pitchFamily="34" charset="0"/>
                <a:ea typeface="Times New Roman" panose="02020603050405020304" pitchFamily="18" charset="0"/>
              </a:rPr>
              <a:t>. Google stated that its inclusion of a microphone was </a:t>
            </a:r>
            <a:r>
              <a:rPr lang="en-IN" sz="2400" dirty="0">
                <a:solidFill>
                  <a:srgbClr val="FF0000"/>
                </a:solidFill>
                <a:effectLst/>
                <a:latin typeface="Arial" panose="020B0604020202020204" pitchFamily="34" charset="0"/>
                <a:ea typeface="Times New Roman" panose="02020603050405020304" pitchFamily="18" charset="0"/>
              </a:rPr>
              <a:t>accidentally not included </a:t>
            </a:r>
            <a:r>
              <a:rPr lang="en-IN" sz="2400" dirty="0">
                <a:solidFill>
                  <a:schemeClr val="tx1"/>
                </a:solidFill>
                <a:effectLst/>
                <a:latin typeface="Arial" panose="020B0604020202020204" pitchFamily="34" charset="0"/>
                <a:ea typeface="Times New Roman" panose="02020603050405020304" pitchFamily="18" charset="0"/>
              </a:rPr>
              <a:t>in the listed specifications, and was originally intended to enable future sensor functionality. </a:t>
            </a:r>
            <a:endParaRPr lang="en-IN" sz="2400" dirty="0">
              <a:solidFill>
                <a:schemeClr val="tx1"/>
              </a:solidFill>
              <a:effectLst/>
              <a:latin typeface="Times New Roman" panose="02020603050405020304" pitchFamily="18" charset="0"/>
              <a:ea typeface="Times New Roman" panose="02020603050405020304" pitchFamily="18" charset="0"/>
            </a:endParaRPr>
          </a:p>
          <a:p>
            <a:pPr algn="l">
              <a:spcBef>
                <a:spcPts val="600"/>
              </a:spcBef>
              <a:spcAft>
                <a:spcPts val="600"/>
              </a:spcAft>
            </a:pPr>
            <a:r>
              <a:rPr lang="en-IN" sz="2400" dirty="0">
                <a:solidFill>
                  <a:srgbClr val="FF0000"/>
                </a:solidFill>
                <a:effectLst/>
                <a:latin typeface="Arial" panose="020B0604020202020204" pitchFamily="34" charset="0"/>
                <a:ea typeface="Times New Roman" panose="02020603050405020304" pitchFamily="18" charset="0"/>
              </a:rPr>
              <a:t>On 19 October 2020</a:t>
            </a:r>
            <a:r>
              <a:rPr lang="en-IN" sz="2400" dirty="0">
                <a:solidFill>
                  <a:schemeClr val="tx1"/>
                </a:solidFill>
                <a:effectLst/>
                <a:latin typeface="Arial" panose="020B0604020202020204" pitchFamily="34" charset="0"/>
                <a:ea typeface="Times New Roman" panose="02020603050405020304" pitchFamily="18" charset="0"/>
              </a:rPr>
              <a:t>, Google confirmed that the production of Nest Secure were </a:t>
            </a:r>
            <a:r>
              <a:rPr lang="en-IN" sz="2400" dirty="0">
                <a:solidFill>
                  <a:srgbClr val="FF0000"/>
                </a:solidFill>
                <a:effectLst/>
                <a:latin typeface="Arial" panose="020B0604020202020204" pitchFamily="34" charset="0"/>
                <a:ea typeface="Times New Roman" panose="02020603050405020304" pitchFamily="18" charset="0"/>
              </a:rPr>
              <a:t>discontinued officially. </a:t>
            </a:r>
            <a:r>
              <a:rPr lang="en-IN" sz="2400" dirty="0">
                <a:solidFill>
                  <a:schemeClr val="tx1"/>
                </a:solidFill>
                <a:effectLst/>
                <a:latin typeface="Arial" panose="020B0604020202020204" pitchFamily="34" charset="0"/>
                <a:ea typeface="Times New Roman" panose="02020603050405020304" pitchFamily="18" charset="0"/>
              </a:rPr>
              <a:t>Google did not explain the reason behind discontinuation of Nest Secure, but did confirm the </a:t>
            </a:r>
            <a:r>
              <a:rPr lang="en-IN" sz="2400" dirty="0">
                <a:solidFill>
                  <a:srgbClr val="FF0000"/>
                </a:solidFill>
                <a:effectLst/>
                <a:latin typeface="Arial" panose="020B0604020202020204" pitchFamily="34" charset="0"/>
                <a:ea typeface="Times New Roman" panose="02020603050405020304" pitchFamily="18" charset="0"/>
              </a:rPr>
              <a:t>continuation </a:t>
            </a:r>
            <a:r>
              <a:rPr lang="en-IN" sz="2400" dirty="0">
                <a:solidFill>
                  <a:schemeClr val="tx1"/>
                </a:solidFill>
                <a:effectLst/>
                <a:latin typeface="Arial" panose="020B0604020202020204" pitchFamily="34" charset="0"/>
                <a:ea typeface="Times New Roman" panose="02020603050405020304" pitchFamily="18" charset="0"/>
              </a:rPr>
              <a:t>of the service </a:t>
            </a:r>
            <a:r>
              <a:rPr lang="en-IN" sz="2400" dirty="0">
                <a:solidFill>
                  <a:srgbClr val="FF0000"/>
                </a:solidFill>
                <a:effectLst/>
                <a:latin typeface="Arial" panose="020B0604020202020204" pitchFamily="34" charset="0"/>
                <a:ea typeface="Times New Roman" panose="02020603050405020304" pitchFamily="18" charset="0"/>
              </a:rPr>
              <a:t>for the existing users</a:t>
            </a:r>
            <a:r>
              <a:rPr lang="en-IN" sz="2400" dirty="0">
                <a:solidFill>
                  <a:schemeClr val="tx1"/>
                </a:solidFill>
                <a:effectLst/>
                <a:latin typeface="Arial" panose="020B0604020202020204" pitchFamily="34" charset="0"/>
                <a:ea typeface="Times New Roman" panose="02020603050405020304" pitchFamily="18" charset="0"/>
              </a:rPr>
              <a:t>. </a:t>
            </a:r>
            <a:endParaRPr lang="en-IN" sz="2400" dirty="0">
              <a:solidFill>
                <a:schemeClr val="tx1"/>
              </a:solidFill>
              <a:effectLst/>
              <a:latin typeface="Times New Roman" panose="02020603050405020304" pitchFamily="18" charset="0"/>
              <a:ea typeface="Times New Roman" panose="02020603050405020304" pitchFamily="18" charset="0"/>
            </a:endParaRPr>
          </a:p>
          <a:p>
            <a:endParaRPr lang="en-IN" sz="2400" dirty="0">
              <a:solidFill>
                <a:schemeClr val="tx1"/>
              </a:solidFill>
            </a:endParaRPr>
          </a:p>
        </p:txBody>
      </p:sp>
    </p:spTree>
    <p:extLst>
      <p:ext uri="{BB962C8B-B14F-4D97-AF65-F5344CB8AC3E}">
        <p14:creationId xmlns:p14="http://schemas.microsoft.com/office/powerpoint/2010/main" val="38302031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l"/>
            <a:r>
              <a:rPr lang="en-IN" b="0" i="0" dirty="0">
                <a:solidFill>
                  <a:schemeClr val="tx1"/>
                </a:solidFill>
                <a:effectLst/>
                <a:latin typeface="SourceSansPro"/>
              </a:rPr>
              <a:t>Mathematical Model</a:t>
            </a: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913795" y="2076450"/>
            <a:ext cx="10353762" cy="4171950"/>
          </a:xfrm>
        </p:spPr>
        <p:txBody>
          <a:bodyPr>
            <a:noAutofit/>
          </a:bodyPr>
          <a:lstStyle/>
          <a:p>
            <a:r>
              <a:rPr lang="en-US" sz="2400" dirty="0">
                <a:solidFill>
                  <a:srgbClr val="FF0000"/>
                </a:solidFill>
              </a:rPr>
              <a:t>Inputs : </a:t>
            </a:r>
          </a:p>
          <a:p>
            <a:pPr lvl="1"/>
            <a:r>
              <a:rPr lang="en-US" sz="2200" dirty="0">
                <a:solidFill>
                  <a:schemeClr val="tx1"/>
                </a:solidFill>
              </a:rPr>
              <a:t>LevelOfAuth(int) , </a:t>
            </a:r>
          </a:p>
          <a:p>
            <a:pPr lvl="1"/>
            <a:r>
              <a:rPr lang="en-US" sz="2200" dirty="0">
                <a:solidFill>
                  <a:schemeClr val="tx1"/>
                </a:solidFill>
              </a:rPr>
              <a:t>RFIDpassed(0 or 1) ,</a:t>
            </a:r>
          </a:p>
          <a:p>
            <a:pPr lvl="1"/>
            <a:r>
              <a:rPr lang="en-US" sz="2200" dirty="0">
                <a:solidFill>
                  <a:schemeClr val="tx1"/>
                </a:solidFill>
              </a:rPr>
              <a:t> PasscodePassed(0 or 1) , </a:t>
            </a:r>
          </a:p>
          <a:p>
            <a:pPr lvl="1"/>
            <a:r>
              <a:rPr lang="en-US" sz="2200" dirty="0">
                <a:solidFill>
                  <a:schemeClr val="tx1"/>
                </a:solidFill>
              </a:rPr>
              <a:t>FaceAllowed (0 or 1)</a:t>
            </a:r>
          </a:p>
          <a:p>
            <a:r>
              <a:rPr lang="en-US" sz="2400" dirty="0">
                <a:solidFill>
                  <a:srgbClr val="FF0000"/>
                </a:solidFill>
              </a:rPr>
              <a:t>Outputs : </a:t>
            </a:r>
            <a:r>
              <a:rPr lang="en-US" sz="2400" dirty="0">
                <a:solidFill>
                  <a:schemeClr val="tx1"/>
                </a:solidFill>
              </a:rPr>
              <a:t>Open the door(1) , Do not open the door &amp; Start buzzer (0)</a:t>
            </a:r>
          </a:p>
          <a:p>
            <a:endParaRPr lang="en-US" sz="2400" dirty="0">
              <a:solidFill>
                <a:schemeClr val="tx1"/>
              </a:solidFill>
            </a:endParaRPr>
          </a:p>
          <a:p>
            <a:pPr marL="36900" indent="0">
              <a:buNone/>
            </a:pPr>
            <a:r>
              <a:rPr lang="en-US" sz="2400" dirty="0">
                <a:solidFill>
                  <a:schemeClr val="tx1"/>
                </a:solidFill>
              </a:rPr>
              <a:t>	output = LevelOfAuth &lt;= (RFIDpassed+PasscodePassed+FaceAllowed)</a:t>
            </a:r>
            <a:endParaRPr lang="en-IN" sz="2400" dirty="0">
              <a:solidFill>
                <a:schemeClr val="tx1"/>
              </a:solidFill>
            </a:endParaRPr>
          </a:p>
        </p:txBody>
      </p:sp>
      <p:sp>
        <p:nvSpPr>
          <p:cNvPr id="5" name="Rectangle 4" descr="Bar chart">
            <a:extLst>
              <a:ext uri="{FF2B5EF4-FFF2-40B4-BE49-F238E27FC236}">
                <a16:creationId xmlns:a16="http://schemas.microsoft.com/office/drawing/2014/main" id="{9D35891E-2687-4F90-A916-A1848A265F0F}"/>
              </a:ext>
            </a:extLst>
          </p:cNvPr>
          <p:cNvSpPr/>
          <p:nvPr/>
        </p:nvSpPr>
        <p:spPr>
          <a:xfrm>
            <a:off x="8352044" y="310349"/>
            <a:ext cx="1937176" cy="155655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25980847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IN" b="0" i="0" dirty="0">
                <a:solidFill>
                  <a:schemeClr val="tx1"/>
                </a:solidFill>
                <a:effectLst/>
                <a:latin typeface="SourceSansPro"/>
              </a:rPr>
              <a:t>Modules</a:t>
            </a: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913795" y="2076450"/>
            <a:ext cx="10353762" cy="4171950"/>
          </a:xfrm>
        </p:spPr>
        <p:txBody>
          <a:bodyPr>
            <a:noAutofit/>
          </a:bodyPr>
          <a:lstStyle/>
          <a:p>
            <a:r>
              <a:rPr lang="en-US" sz="2400" dirty="0">
                <a:solidFill>
                  <a:srgbClr val="7030A0"/>
                </a:solidFill>
              </a:rPr>
              <a:t>ESP-8266 (</a:t>
            </a:r>
            <a:r>
              <a:rPr lang="en-US" sz="2400" dirty="0" err="1">
                <a:solidFill>
                  <a:srgbClr val="7030A0"/>
                </a:solidFill>
              </a:rPr>
              <a:t>NodeMcu</a:t>
            </a:r>
            <a:r>
              <a:rPr lang="en-US" sz="2400" dirty="0">
                <a:solidFill>
                  <a:srgbClr val="7030A0"/>
                </a:solidFill>
              </a:rPr>
              <a:t>) in-built Wi-Fi Module</a:t>
            </a:r>
          </a:p>
          <a:p>
            <a:r>
              <a:rPr lang="en-US" sz="2400" dirty="0">
                <a:solidFill>
                  <a:srgbClr val="7030A0"/>
                </a:solidFill>
              </a:rPr>
              <a:t>RFID Module</a:t>
            </a:r>
          </a:p>
          <a:p>
            <a:r>
              <a:rPr lang="en-US" sz="2400" dirty="0">
                <a:solidFill>
                  <a:srgbClr val="7030A0"/>
                </a:solidFill>
              </a:rPr>
              <a:t>ESP-32 CAM Module</a:t>
            </a:r>
          </a:p>
          <a:p>
            <a:r>
              <a:rPr lang="en-US" sz="2400" dirty="0">
                <a:solidFill>
                  <a:srgbClr val="7030A0"/>
                </a:solidFill>
              </a:rPr>
              <a:t>Relay Module</a:t>
            </a:r>
          </a:p>
          <a:p>
            <a:r>
              <a:rPr lang="en-US" sz="2400" dirty="0">
                <a:solidFill>
                  <a:srgbClr val="FF0000"/>
                </a:solidFill>
              </a:rPr>
              <a:t>All these Modules can be used alone or in pairs to provide security with various levels</a:t>
            </a:r>
          </a:p>
          <a:p>
            <a:endParaRPr lang="en-US" sz="2400" dirty="0">
              <a:solidFill>
                <a:schemeClr val="tx1"/>
              </a:solidFill>
            </a:endParaRPr>
          </a:p>
          <a:p>
            <a:endParaRPr lang="en-IN" sz="2400" dirty="0">
              <a:solidFill>
                <a:schemeClr val="tx1"/>
              </a:solidFill>
            </a:endParaRPr>
          </a:p>
        </p:txBody>
      </p:sp>
    </p:spTree>
    <p:extLst>
      <p:ext uri="{BB962C8B-B14F-4D97-AF65-F5344CB8AC3E}">
        <p14:creationId xmlns:p14="http://schemas.microsoft.com/office/powerpoint/2010/main" val="982516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F16-EC61-4973-9058-70D4F232345F}"/>
              </a:ext>
            </a:extLst>
          </p:cNvPr>
          <p:cNvSpPr>
            <a:spLocks noGrp="1"/>
          </p:cNvSpPr>
          <p:nvPr>
            <p:ph type="title"/>
          </p:nvPr>
        </p:nvSpPr>
        <p:spPr>
          <a:xfrm>
            <a:off x="913795" y="609600"/>
            <a:ext cx="10353762" cy="1097280"/>
          </a:xfrm>
        </p:spPr>
        <p:txBody>
          <a:bodyPr/>
          <a:lstStyle/>
          <a:p>
            <a:r>
              <a:rPr lang="en-US" dirty="0"/>
              <a:t>NodeMCU Module-</a:t>
            </a:r>
            <a:endParaRPr lang="en-IN" dirty="0"/>
          </a:p>
        </p:txBody>
      </p:sp>
      <p:sp>
        <p:nvSpPr>
          <p:cNvPr id="3" name="Content Placeholder 2">
            <a:extLst>
              <a:ext uri="{FF2B5EF4-FFF2-40B4-BE49-F238E27FC236}">
                <a16:creationId xmlns:a16="http://schemas.microsoft.com/office/drawing/2014/main" id="{1F5F6199-B4FA-43B2-9D51-81EEB1E5325F}"/>
              </a:ext>
            </a:extLst>
          </p:cNvPr>
          <p:cNvSpPr>
            <a:spLocks noGrp="1"/>
          </p:cNvSpPr>
          <p:nvPr>
            <p:ph idx="1"/>
          </p:nvPr>
        </p:nvSpPr>
        <p:spPr>
          <a:xfrm>
            <a:off x="568961" y="1940560"/>
            <a:ext cx="5100437" cy="4480560"/>
          </a:xfrm>
        </p:spPr>
        <p:txBody>
          <a:bodyPr>
            <a:normAutofit/>
          </a:bodyPr>
          <a:lstStyle/>
          <a:p>
            <a:pPr marL="457200" indent="-457200">
              <a:lnSpc>
                <a:spcPct val="107000"/>
              </a:lnSpc>
              <a:spcAft>
                <a:spcPts val="800"/>
              </a:spcAft>
              <a:buSzPts val="1000"/>
              <a:tabLst>
                <a:tab pos="457200" algn="l"/>
              </a:tabLst>
            </a:pPr>
            <a:r>
              <a:rPr lang="en-IN" sz="2000" dirty="0">
                <a:solidFill>
                  <a:srgbClr val="FF0000"/>
                </a:solidFill>
                <a:effectLst/>
                <a:latin typeface="Segoe UI" panose="020B0502040204020203" pitchFamily="34" charset="0"/>
                <a:ea typeface="Calibri" panose="020F0502020204030204" pitchFamily="34" charset="0"/>
                <a:cs typeface="Times New Roman" panose="02020603050405020304" pitchFamily="18" charset="0"/>
              </a:rPr>
              <a:t>Microcontroller: </a:t>
            </a: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Tensilica 32-bit RISC CPU Xtensa LX106</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Operating Voltage: 3.3V</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Input Voltage: 4.5-10V</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Digital I/O Pins (DIO): 16</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Analog Input Pins (ADC): 1</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UARTs: 1</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SPIs: 1</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2800" dirty="0">
              <a:solidFill>
                <a:srgbClr val="00B0F0"/>
              </a:solidFill>
            </a:endParaRPr>
          </a:p>
        </p:txBody>
      </p:sp>
      <p:sp>
        <p:nvSpPr>
          <p:cNvPr id="4" name="Content Placeholder 2">
            <a:extLst>
              <a:ext uri="{FF2B5EF4-FFF2-40B4-BE49-F238E27FC236}">
                <a16:creationId xmlns:a16="http://schemas.microsoft.com/office/drawing/2014/main" id="{14C64465-DE11-4CD3-BA37-E6F4D278E53A}"/>
              </a:ext>
            </a:extLst>
          </p:cNvPr>
          <p:cNvSpPr txBox="1">
            <a:spLocks/>
          </p:cNvSpPr>
          <p:nvPr/>
        </p:nvSpPr>
        <p:spPr>
          <a:xfrm>
            <a:off x="6238240" y="1940560"/>
            <a:ext cx="5598159" cy="455168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indent="-3429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I^2Cs: 1</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Flash Memory: 4 MB</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SRAM: 64 KB</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Clock Speed: 80 MHz</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USB-TTL based on CP2102 is included onboard, Enabling Plug n Play</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PCB Antenna</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indent="-342900">
              <a:lnSpc>
                <a:spcPct val="107000"/>
              </a:lnSpc>
              <a:spcAft>
                <a:spcPts val="800"/>
              </a:spcAft>
              <a:buSzPts val="1000"/>
              <a:tabLst>
                <a:tab pos="457200" algn="l"/>
              </a:tabLst>
            </a:pPr>
            <a:r>
              <a:rPr lang="en-IN" sz="2000" dirty="0">
                <a:solidFill>
                  <a:srgbClr val="00B0F0"/>
                </a:solidFill>
                <a:effectLst/>
                <a:latin typeface="Segoe UI" panose="020B0502040204020203" pitchFamily="34" charset="0"/>
                <a:ea typeface="Calibri" panose="020F0502020204030204" pitchFamily="34" charset="0"/>
                <a:cs typeface="Times New Roman" panose="02020603050405020304" pitchFamily="18" charset="0"/>
              </a:rPr>
              <a:t>Small Sized module to fit smartly inside IoT projects</a:t>
            </a:r>
            <a:endParaRPr lang="en-IN" sz="20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800" dirty="0">
              <a:solidFill>
                <a:srgbClr val="00B0F0"/>
              </a:solidFill>
            </a:endParaRPr>
          </a:p>
        </p:txBody>
      </p:sp>
      <p:pic>
        <p:nvPicPr>
          <p:cNvPr id="2050" name="Picture 2" descr="NodeMCU ESP8266 Pinout, Specifications, Features &amp; Datasheet">
            <a:extLst>
              <a:ext uri="{FF2B5EF4-FFF2-40B4-BE49-F238E27FC236}">
                <a16:creationId xmlns:a16="http://schemas.microsoft.com/office/drawing/2014/main" id="{7E99C9BA-F95F-4ABA-88D8-D3A9DDBD2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3664" y="50006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7411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6010788" cy="1257300"/>
          </a:xfrm>
        </p:spPr>
        <p:txBody>
          <a:bodyPr>
            <a:normAutofit/>
          </a:bodyPr>
          <a:lstStyle/>
          <a:p>
            <a:r>
              <a:rPr lang="en-US" dirty="0"/>
              <a:t>Domain: </a:t>
            </a:r>
            <a:r>
              <a:rPr lang="en-US" dirty="0">
                <a:solidFill>
                  <a:schemeClr val="tx1"/>
                </a:solidFill>
              </a:rPr>
              <a:t>Smart</a:t>
            </a:r>
            <a:r>
              <a:rPr lang="en-US" dirty="0"/>
              <a:t> Home</a:t>
            </a:r>
          </a:p>
        </p:txBody>
      </p:sp>
      <p:pic>
        <p:nvPicPr>
          <p:cNvPr id="1028" name="Picture 4" descr="Smart home security: Apple, others, working on open standard - 9to5Mac">
            <a:extLst>
              <a:ext uri="{FF2B5EF4-FFF2-40B4-BE49-F238E27FC236}">
                <a16:creationId xmlns:a16="http://schemas.microsoft.com/office/drawing/2014/main" id="{DAE2CFB4-953D-4535-9AF6-2D00DE65E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747" y="834086"/>
            <a:ext cx="3640674" cy="182033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71287855-E88E-4C11-A398-77D4A0B22F2A}"/>
              </a:ext>
            </a:extLst>
          </p:cNvPr>
          <p:cNvSpPr>
            <a:spLocks noGrp="1"/>
          </p:cNvSpPr>
          <p:nvPr>
            <p:ph idx="1"/>
          </p:nvPr>
        </p:nvSpPr>
        <p:spPr>
          <a:xfrm>
            <a:off x="913795" y="2823099"/>
            <a:ext cx="10458500" cy="3080550"/>
          </a:xfrm>
        </p:spPr>
        <p:txBody>
          <a:bodyPr>
            <a:normAutofit/>
          </a:bodyPr>
          <a:lstStyle/>
          <a:p>
            <a:pPr marL="36900" indent="0">
              <a:buNone/>
            </a:pPr>
            <a:r>
              <a:rPr lang="en-IN" sz="3200" i="0" dirty="0">
                <a:solidFill>
                  <a:schemeClr val="tx1"/>
                </a:solidFill>
                <a:effectLst/>
                <a:latin typeface="SourceSansPro"/>
              </a:rPr>
              <a:t>A smart home refers to a convenient home setup where appliances and devices can be automatically controlled remotely from anywhere with an internet connection using a mobile or other </a:t>
            </a:r>
            <a:r>
              <a:rPr lang="en-IN" sz="3200" dirty="0">
                <a:solidFill>
                  <a:schemeClr val="tx1"/>
                </a:solidFill>
                <a:effectLst/>
                <a:latin typeface="SourceSansPro"/>
              </a:rPr>
              <a:t>networked</a:t>
            </a:r>
            <a:r>
              <a:rPr lang="en-IN" sz="3200" i="0" dirty="0">
                <a:solidFill>
                  <a:schemeClr val="tx1"/>
                </a:solidFill>
                <a:effectLst/>
                <a:latin typeface="SourceSansPro"/>
              </a:rPr>
              <a:t> device.</a:t>
            </a:r>
          </a:p>
          <a:p>
            <a:endParaRPr lang="en-IN" sz="3200" dirty="0">
              <a:solidFill>
                <a:schemeClr val="tx1"/>
              </a:solidFill>
            </a:endParaRPr>
          </a:p>
        </p:txBody>
      </p:sp>
    </p:spTree>
    <p:extLst>
      <p:ext uri="{BB962C8B-B14F-4D97-AF65-F5344CB8AC3E}">
        <p14:creationId xmlns:p14="http://schemas.microsoft.com/office/powerpoint/2010/main" val="32650774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F16-EC61-4973-9058-70D4F232345F}"/>
              </a:ext>
            </a:extLst>
          </p:cNvPr>
          <p:cNvSpPr>
            <a:spLocks noGrp="1"/>
          </p:cNvSpPr>
          <p:nvPr>
            <p:ph type="title"/>
          </p:nvPr>
        </p:nvSpPr>
        <p:spPr/>
        <p:txBody>
          <a:bodyPr/>
          <a:lstStyle/>
          <a:p>
            <a:r>
              <a:rPr lang="en-US" dirty="0"/>
              <a:t>RFID Module-</a:t>
            </a:r>
            <a:endParaRPr lang="en-IN" dirty="0"/>
          </a:p>
        </p:txBody>
      </p:sp>
      <p:sp>
        <p:nvSpPr>
          <p:cNvPr id="3" name="Content Placeholder 2">
            <a:extLst>
              <a:ext uri="{FF2B5EF4-FFF2-40B4-BE49-F238E27FC236}">
                <a16:creationId xmlns:a16="http://schemas.microsoft.com/office/drawing/2014/main" id="{1F5F6199-B4FA-43B2-9D51-81EEB1E5325F}"/>
              </a:ext>
            </a:extLst>
          </p:cNvPr>
          <p:cNvSpPr>
            <a:spLocks noGrp="1"/>
          </p:cNvSpPr>
          <p:nvPr>
            <p:ph idx="1"/>
          </p:nvPr>
        </p:nvSpPr>
        <p:spPr>
          <a:xfrm>
            <a:off x="913794" y="2076450"/>
            <a:ext cx="10790525" cy="4344670"/>
          </a:xfrm>
        </p:spPr>
        <p:txBody>
          <a:bodyPr>
            <a:normAutofit fontScale="92500" lnSpcReduction="10000"/>
          </a:bodyPr>
          <a:lstStyle/>
          <a:p>
            <a:pPr marL="342900" lvl="0" indent="-342900" algn="l">
              <a:lnSpc>
                <a:spcPct val="107000"/>
              </a:lnSpc>
              <a:spcAft>
                <a:spcPts val="800"/>
              </a:spcAft>
              <a:buFont typeface="+mj-lt"/>
              <a:buAutoNum type="arabicPeriod"/>
              <a:tabLst>
                <a:tab pos="457200" algn="l"/>
              </a:tabLst>
            </a:pP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Integrated MF RC522</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mj-lt"/>
              <a:buAutoNum type="arabicPeriod"/>
              <a:tabLst>
                <a:tab pos="457200" algn="l"/>
              </a:tabLst>
            </a:pP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13.56MHz contactless communication card chip.</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mj-lt"/>
              <a:buAutoNum type="arabicPeriod"/>
              <a:tabLst>
                <a:tab pos="457200" algn="l"/>
              </a:tabLst>
            </a:pP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The low-voltage, low-cost, small size of the non-contact card chip to read and write.</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mj-lt"/>
              <a:buAutoNum type="arabicPeriod"/>
              <a:tabLst>
                <a:tab pos="457200" algn="l"/>
              </a:tabLst>
            </a:pP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Working current</a:t>
            </a:r>
            <a:r>
              <a:rPr lang="en-IN" dirty="0">
                <a:solidFill>
                  <a:srgbClr val="00B0F0"/>
                </a:solidFill>
                <a:effectLst/>
                <a:latin typeface="MS Gothic" panose="020B0609070205080204" pitchFamily="49" charset="-128"/>
                <a:ea typeface="Calibri" panose="020F0502020204030204" pitchFamily="34" charset="0"/>
                <a:cs typeface="MS Gothic" panose="020B0609070205080204" pitchFamily="49" charset="-128"/>
              </a:rPr>
              <a:t>：</a:t>
            </a: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13 – 26mA / DC 3.3V</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mj-lt"/>
              <a:buAutoNum type="arabicPeriod"/>
              <a:tabLst>
                <a:tab pos="457200" algn="l"/>
              </a:tabLst>
            </a:pP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Standby current</a:t>
            </a:r>
            <a:r>
              <a:rPr lang="en-IN" dirty="0">
                <a:solidFill>
                  <a:srgbClr val="00B0F0"/>
                </a:solidFill>
                <a:effectLst/>
                <a:latin typeface="MS Gothic" panose="020B0609070205080204" pitchFamily="49" charset="-128"/>
                <a:ea typeface="Calibri" panose="020F0502020204030204" pitchFamily="34" charset="0"/>
                <a:cs typeface="MS Gothic" panose="020B0609070205080204" pitchFamily="49" charset="-128"/>
              </a:rPr>
              <a:t>：</a:t>
            </a: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10 – 13mA / DC 3.3V</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mj-lt"/>
              <a:buAutoNum type="arabicPeriod"/>
              <a:tabLst>
                <a:tab pos="457200" algn="l"/>
              </a:tabLst>
            </a:pP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Sleep current</a:t>
            </a:r>
            <a:r>
              <a:rPr lang="en-IN" dirty="0">
                <a:solidFill>
                  <a:srgbClr val="00B0F0"/>
                </a:solidFill>
                <a:effectLst/>
                <a:latin typeface="MS Gothic" panose="020B0609070205080204" pitchFamily="49" charset="-128"/>
                <a:ea typeface="Calibri" panose="020F0502020204030204" pitchFamily="34" charset="0"/>
                <a:cs typeface="MS Gothic" panose="020B0609070205080204" pitchFamily="49" charset="-128"/>
              </a:rPr>
              <a:t>：</a:t>
            </a: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&lt;80uA</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mj-lt"/>
              <a:buAutoNum type="arabicPeriod"/>
              <a:tabLst>
                <a:tab pos="457200" algn="l"/>
              </a:tabLst>
            </a:pP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Peak current</a:t>
            </a:r>
            <a:r>
              <a:rPr lang="en-IN" dirty="0">
                <a:solidFill>
                  <a:srgbClr val="00B0F0"/>
                </a:solidFill>
                <a:effectLst/>
                <a:latin typeface="MS Gothic" panose="020B0609070205080204" pitchFamily="49" charset="-128"/>
                <a:ea typeface="Calibri" panose="020F0502020204030204" pitchFamily="34" charset="0"/>
                <a:cs typeface="MS Gothic" panose="020B0609070205080204" pitchFamily="49" charset="-128"/>
              </a:rPr>
              <a:t>：</a:t>
            </a: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&lt;30mA</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mj-lt"/>
              <a:buAutoNum type="arabicPeriod"/>
              <a:tabLst>
                <a:tab pos="457200" algn="l"/>
              </a:tabLst>
            </a:pP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Working frequency</a:t>
            </a:r>
            <a:r>
              <a:rPr lang="en-IN" dirty="0">
                <a:solidFill>
                  <a:srgbClr val="00B0F0"/>
                </a:solidFill>
                <a:effectLst/>
                <a:latin typeface="MS Gothic" panose="020B0609070205080204" pitchFamily="49" charset="-128"/>
                <a:ea typeface="Calibri" panose="020F0502020204030204" pitchFamily="34" charset="0"/>
                <a:cs typeface="MS Gothic" panose="020B0609070205080204" pitchFamily="49" charset="-128"/>
              </a:rPr>
              <a:t>：</a:t>
            </a: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13.56MHz</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mj-lt"/>
              <a:buAutoNum type="arabicPeriod"/>
              <a:tabLst>
                <a:tab pos="457200" algn="l"/>
              </a:tabLst>
            </a:pP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Card reading distance </a:t>
            </a:r>
            <a:r>
              <a:rPr lang="en-IN" dirty="0">
                <a:solidFill>
                  <a:srgbClr val="00B0F0"/>
                </a:solidFill>
                <a:effectLst/>
                <a:latin typeface="MS Gothic" panose="020B0609070205080204" pitchFamily="49" charset="-128"/>
                <a:ea typeface="Calibri" panose="020F0502020204030204" pitchFamily="34" charset="0"/>
                <a:cs typeface="MS Gothic" panose="020B0609070205080204" pitchFamily="49" charset="-128"/>
              </a:rPr>
              <a:t>：</a:t>
            </a: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0</a:t>
            </a:r>
            <a:r>
              <a:rPr lang="en-IN" dirty="0">
                <a:solidFill>
                  <a:srgbClr val="00B0F0"/>
                </a:solidFill>
                <a:effectLst/>
                <a:latin typeface="MS Gothic" panose="020B0609070205080204" pitchFamily="49" charset="-128"/>
                <a:ea typeface="Calibri" panose="020F0502020204030204" pitchFamily="34" charset="0"/>
                <a:cs typeface="MS Gothic" panose="020B0609070205080204" pitchFamily="49" charset="-128"/>
              </a:rPr>
              <a:t>～</a:t>
            </a: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60mm </a:t>
            </a:r>
            <a:r>
              <a:rPr lang="en-IN" dirty="0">
                <a:solidFill>
                  <a:srgbClr val="00B0F0"/>
                </a:solidFill>
                <a:effectLst/>
                <a:latin typeface="MS Gothic" panose="020B0609070205080204" pitchFamily="49" charset="-128"/>
                <a:ea typeface="Calibri" panose="020F0502020204030204" pitchFamily="34" charset="0"/>
                <a:cs typeface="MS Gothic" panose="020B0609070205080204" pitchFamily="49" charset="-128"/>
              </a:rPr>
              <a:t>（</a:t>
            </a:r>
            <a:r>
              <a:rPr lang="en-IN" dirty="0">
                <a:solidFill>
                  <a:srgbClr val="00B0F0"/>
                </a:solidFill>
                <a:effectLst/>
                <a:latin typeface="Open Sans" panose="020B0606030504020204" pitchFamily="34" charset="0"/>
                <a:ea typeface="Times New Roman" panose="02020603050405020304" pitchFamily="18" charset="0"/>
                <a:cs typeface="Times New Roman" panose="02020603050405020304" pitchFamily="18" charset="0"/>
              </a:rPr>
              <a:t>Mifare1 card</a:t>
            </a:r>
            <a:r>
              <a:rPr lang="en-IN" dirty="0">
                <a:solidFill>
                  <a:srgbClr val="00B0F0"/>
                </a:solidFill>
                <a:effectLst/>
                <a:latin typeface="MS Gothic" panose="020B0609070205080204" pitchFamily="49" charset="-128"/>
                <a:ea typeface="Calibri" panose="020F0502020204030204" pitchFamily="34" charset="0"/>
                <a:cs typeface="MS Gothic" panose="020B0609070205080204" pitchFamily="49" charset="-128"/>
              </a:rPr>
              <a:t>）</a:t>
            </a:r>
            <a:endParaRPr lang="en-IN"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dirty="0">
              <a:solidFill>
                <a:srgbClr val="00B0F0"/>
              </a:solidFill>
            </a:endParaRPr>
          </a:p>
          <a:p>
            <a:endParaRPr lang="en-IN" dirty="0"/>
          </a:p>
        </p:txBody>
      </p:sp>
      <p:pic>
        <p:nvPicPr>
          <p:cNvPr id="3076" name="Picture 4" descr="Use RC522 RFID module with Arduino and an OLED display - RFID lock -  Electronics-Lab.com">
            <a:extLst>
              <a:ext uri="{FF2B5EF4-FFF2-40B4-BE49-F238E27FC236}">
                <a16:creationId xmlns:a16="http://schemas.microsoft.com/office/drawing/2014/main" id="{A936B45C-9763-457A-92AB-B3C36F998A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3" t="6927" r="7729" b="6736"/>
          <a:stretch/>
        </p:blipFill>
        <p:spPr bwMode="auto">
          <a:xfrm>
            <a:off x="8067039" y="3738879"/>
            <a:ext cx="3193143" cy="2682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1265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F16-EC61-4973-9058-70D4F232345F}"/>
              </a:ext>
            </a:extLst>
          </p:cNvPr>
          <p:cNvSpPr>
            <a:spLocks noGrp="1"/>
          </p:cNvSpPr>
          <p:nvPr>
            <p:ph type="title"/>
          </p:nvPr>
        </p:nvSpPr>
        <p:spPr/>
        <p:txBody>
          <a:bodyPr/>
          <a:lstStyle/>
          <a:p>
            <a:r>
              <a:rPr lang="en-US" dirty="0"/>
              <a:t>ESP-32 CAM Module-</a:t>
            </a:r>
            <a:endParaRPr lang="en-IN" dirty="0"/>
          </a:p>
        </p:txBody>
      </p:sp>
      <p:sp>
        <p:nvSpPr>
          <p:cNvPr id="3" name="Content Placeholder 2">
            <a:extLst>
              <a:ext uri="{FF2B5EF4-FFF2-40B4-BE49-F238E27FC236}">
                <a16:creationId xmlns:a16="http://schemas.microsoft.com/office/drawing/2014/main" id="{1F5F6199-B4FA-43B2-9D51-81EEB1E5325F}"/>
              </a:ext>
            </a:extLst>
          </p:cNvPr>
          <p:cNvSpPr>
            <a:spLocks noGrp="1"/>
          </p:cNvSpPr>
          <p:nvPr>
            <p:ph idx="1"/>
          </p:nvPr>
        </p:nvSpPr>
        <p:spPr>
          <a:xfrm>
            <a:off x="913795" y="2076449"/>
            <a:ext cx="5426046" cy="4406267"/>
          </a:xfrm>
        </p:spPr>
        <p:txBody>
          <a:bodyPr>
            <a:normAutofit lnSpcReduction="10000"/>
          </a:bodyPr>
          <a:lstStyle/>
          <a:p>
            <a:pPr marL="36900" indent="0" algn="l">
              <a:buNone/>
            </a:pPr>
            <a:endParaRPr lang="en-IN" sz="1800" dirty="0">
              <a:solidFill>
                <a:srgbClr val="00B0F0"/>
              </a:solidFill>
            </a:endParaRPr>
          </a:p>
          <a:p>
            <a:r>
              <a:rPr lang="en-IN" sz="1800" b="0" i="0" dirty="0">
                <a:solidFill>
                  <a:srgbClr val="00B0F0"/>
                </a:solidFill>
                <a:effectLst/>
                <a:latin typeface="Open Sans" panose="020B0606030504020204" pitchFamily="34" charset="0"/>
              </a:rPr>
              <a:t> The smallest 802.11b/g/n Wi-Fi BT SoC Module</a:t>
            </a:r>
          </a:p>
          <a:p>
            <a:r>
              <a:rPr lang="en-IN" sz="1800" b="0" i="0" dirty="0">
                <a:solidFill>
                  <a:srgbClr val="00B0F0"/>
                </a:solidFill>
                <a:effectLst/>
                <a:latin typeface="Open Sans" panose="020B0606030504020204" pitchFamily="34" charset="0"/>
              </a:rPr>
              <a:t>Low power 32-bit CPU</a:t>
            </a:r>
          </a:p>
          <a:p>
            <a:r>
              <a:rPr lang="en-IN" sz="1800" b="0" i="0" dirty="0">
                <a:solidFill>
                  <a:srgbClr val="00B0F0"/>
                </a:solidFill>
                <a:effectLst/>
                <a:latin typeface="Open Sans" panose="020B0606030504020204" pitchFamily="34" charset="0"/>
              </a:rPr>
              <a:t>Up to 160MHz clock speed </a:t>
            </a:r>
          </a:p>
          <a:p>
            <a:r>
              <a:rPr lang="en-IN" sz="1800" b="0" i="0" dirty="0">
                <a:solidFill>
                  <a:srgbClr val="00B0F0"/>
                </a:solidFill>
                <a:effectLst/>
                <a:latin typeface="Open Sans" panose="020B0606030504020204" pitchFamily="34" charset="0"/>
              </a:rPr>
              <a:t>computing power up to 600 DMIPS</a:t>
            </a:r>
          </a:p>
          <a:p>
            <a:r>
              <a:rPr lang="en-IN" sz="1800" b="0" i="0" dirty="0">
                <a:solidFill>
                  <a:srgbClr val="00B0F0"/>
                </a:solidFill>
                <a:effectLst/>
                <a:latin typeface="Open Sans" panose="020B0606030504020204" pitchFamily="34" charset="0"/>
              </a:rPr>
              <a:t>Built-in 520 KB SRAM, external 4MPSRAM</a:t>
            </a:r>
          </a:p>
          <a:p>
            <a:r>
              <a:rPr lang="en-IN" sz="1800" b="0" i="0" dirty="0">
                <a:solidFill>
                  <a:srgbClr val="00B0F0"/>
                </a:solidFill>
                <a:effectLst/>
                <a:latin typeface="Open Sans" panose="020B0606030504020204" pitchFamily="34" charset="0"/>
              </a:rPr>
              <a:t>Supports UART/SPI/I2C/PWM/ADC/DAC</a:t>
            </a:r>
          </a:p>
          <a:p>
            <a:r>
              <a:rPr lang="en-IN" sz="1800" b="0" i="0" dirty="0">
                <a:solidFill>
                  <a:srgbClr val="00B0F0"/>
                </a:solidFill>
                <a:effectLst/>
                <a:latin typeface="Open Sans" panose="020B0606030504020204" pitchFamily="34" charset="0"/>
              </a:rPr>
              <a:t>Support OV2640 and OV7670 cameras, Built-in Flash lamp.</a:t>
            </a:r>
          </a:p>
          <a:p>
            <a:r>
              <a:rPr lang="en-IN" sz="1800" b="0" i="0" dirty="0">
                <a:solidFill>
                  <a:srgbClr val="00B0F0"/>
                </a:solidFill>
                <a:effectLst/>
                <a:latin typeface="Open Sans" panose="020B0606030504020204" pitchFamily="34" charset="0"/>
              </a:rPr>
              <a:t>Support image Wi-Fi upload</a:t>
            </a:r>
          </a:p>
          <a:p>
            <a:pPr marL="36900" indent="0">
              <a:buNone/>
            </a:pPr>
            <a:endParaRPr lang="en-IN" sz="1800" dirty="0">
              <a:solidFill>
                <a:srgbClr val="00B0F0"/>
              </a:solidFill>
            </a:endParaRPr>
          </a:p>
        </p:txBody>
      </p:sp>
      <p:pic>
        <p:nvPicPr>
          <p:cNvPr id="4098" name="Picture 2" descr="ESP32 CAM WiFi Module Bluetooth With OV2640 Camera Module 2MP - IOT  WEBPLANET">
            <a:extLst>
              <a:ext uri="{FF2B5EF4-FFF2-40B4-BE49-F238E27FC236}">
                <a16:creationId xmlns:a16="http://schemas.microsoft.com/office/drawing/2014/main" id="{26FA20A8-1ECB-4988-9B20-6737F4BB7A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26" t="11853" r="9007" b="15614"/>
          <a:stretch/>
        </p:blipFill>
        <p:spPr bwMode="auto">
          <a:xfrm>
            <a:off x="9331062" y="424180"/>
            <a:ext cx="2373257" cy="212343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8413729-C14A-4146-B90F-0767447D614E}"/>
              </a:ext>
            </a:extLst>
          </p:cNvPr>
          <p:cNvSpPr txBox="1">
            <a:spLocks/>
          </p:cNvSpPr>
          <p:nvPr/>
        </p:nvSpPr>
        <p:spPr>
          <a:xfrm>
            <a:off x="6715761" y="2531108"/>
            <a:ext cx="4003039" cy="440626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IN" sz="1800" dirty="0">
              <a:solidFill>
                <a:srgbClr val="00B0F0"/>
              </a:solidFill>
            </a:endParaRPr>
          </a:p>
          <a:p>
            <a:r>
              <a:rPr lang="en-IN" sz="1800" dirty="0">
                <a:solidFill>
                  <a:srgbClr val="00B0F0"/>
                </a:solidFill>
                <a:effectLst/>
                <a:latin typeface="Open Sans" panose="020B0606030504020204" pitchFamily="34" charset="0"/>
              </a:rPr>
              <a:t>Support TF card</a:t>
            </a:r>
          </a:p>
          <a:p>
            <a:r>
              <a:rPr lang="en-IN" sz="1800" dirty="0">
                <a:solidFill>
                  <a:srgbClr val="00B0F0"/>
                </a:solidFill>
                <a:effectLst/>
                <a:latin typeface="Open Sans" panose="020B0606030504020204" pitchFamily="34" charset="0"/>
              </a:rPr>
              <a:t>Supports multiple sleep modes.</a:t>
            </a:r>
          </a:p>
          <a:p>
            <a:r>
              <a:rPr lang="en-IN" sz="1800" dirty="0">
                <a:solidFill>
                  <a:srgbClr val="00B0F0"/>
                </a:solidFill>
                <a:effectLst/>
                <a:latin typeface="Open Sans" panose="020B0606030504020204" pitchFamily="34" charset="0"/>
              </a:rPr>
              <a:t>Supports STA/AP/STA+AP operation mode</a:t>
            </a:r>
          </a:p>
          <a:p>
            <a:r>
              <a:rPr lang="en-IN" sz="1800" dirty="0">
                <a:solidFill>
                  <a:srgbClr val="00B0F0"/>
                </a:solidFill>
                <a:effectLst/>
                <a:latin typeface="Open Sans" panose="020B0606030504020204" pitchFamily="34" charset="0"/>
              </a:rPr>
              <a:t>Support Smart Config/Air Kiss technology</a:t>
            </a:r>
          </a:p>
          <a:p>
            <a:r>
              <a:rPr lang="en-IN" sz="1800" dirty="0">
                <a:solidFill>
                  <a:srgbClr val="00B0F0"/>
                </a:solidFill>
                <a:effectLst/>
                <a:latin typeface="Open Sans" panose="020B0606030504020204" pitchFamily="34" charset="0"/>
              </a:rPr>
              <a:t>Support for serial port local and remote firmware upgrades (FOTA)</a:t>
            </a:r>
          </a:p>
          <a:p>
            <a:pPr marL="36900" indent="0">
              <a:buNone/>
            </a:pPr>
            <a:endParaRPr lang="en-IN" sz="1800" dirty="0">
              <a:solidFill>
                <a:srgbClr val="00B0F0"/>
              </a:solidFill>
            </a:endParaRPr>
          </a:p>
        </p:txBody>
      </p:sp>
    </p:spTree>
    <p:extLst>
      <p:ext uri="{BB962C8B-B14F-4D97-AF65-F5344CB8AC3E}">
        <p14:creationId xmlns:p14="http://schemas.microsoft.com/office/powerpoint/2010/main" val="31842640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F16-EC61-4973-9058-70D4F232345F}"/>
              </a:ext>
            </a:extLst>
          </p:cNvPr>
          <p:cNvSpPr>
            <a:spLocks noGrp="1"/>
          </p:cNvSpPr>
          <p:nvPr>
            <p:ph type="title"/>
          </p:nvPr>
        </p:nvSpPr>
        <p:spPr/>
        <p:txBody>
          <a:bodyPr/>
          <a:lstStyle/>
          <a:p>
            <a:r>
              <a:rPr lang="en-US" dirty="0"/>
              <a:t>RELAY Module-</a:t>
            </a:r>
            <a:endParaRPr lang="en-IN" dirty="0"/>
          </a:p>
        </p:txBody>
      </p:sp>
      <p:sp>
        <p:nvSpPr>
          <p:cNvPr id="3" name="Content Placeholder 2">
            <a:extLst>
              <a:ext uri="{FF2B5EF4-FFF2-40B4-BE49-F238E27FC236}">
                <a16:creationId xmlns:a16="http://schemas.microsoft.com/office/drawing/2014/main" id="{1F5F6199-B4FA-43B2-9D51-81EEB1E5325F}"/>
              </a:ext>
            </a:extLst>
          </p:cNvPr>
          <p:cNvSpPr>
            <a:spLocks noGrp="1"/>
          </p:cNvSpPr>
          <p:nvPr>
            <p:ph idx="1"/>
          </p:nvPr>
        </p:nvSpPr>
        <p:spPr>
          <a:xfrm>
            <a:off x="913794" y="2076450"/>
            <a:ext cx="10790525" cy="4344670"/>
          </a:xfrm>
        </p:spPr>
        <p:txBody>
          <a:bodyPr>
            <a:normAutofit/>
          </a:bodyPr>
          <a:lstStyle/>
          <a:p>
            <a:pPr algn="l">
              <a:buFont typeface="Arial" panose="020B0604020202020204" pitchFamily="34" charset="0"/>
              <a:buChar char="•"/>
            </a:pPr>
            <a:r>
              <a:rPr lang="en-IN" sz="2000" b="1" i="0" dirty="0">
                <a:solidFill>
                  <a:srgbClr val="00B0F0"/>
                </a:solidFill>
                <a:effectLst/>
                <a:latin typeface="arial" panose="020B0604020202020204" pitchFamily="34" charset="0"/>
              </a:rPr>
              <a:t>Relays control one electrical circuit by opening and </a:t>
            </a:r>
          </a:p>
          <a:p>
            <a:pPr marL="36900" indent="0" algn="l">
              <a:buNone/>
            </a:pPr>
            <a:r>
              <a:rPr lang="en-IN" sz="2000" b="1" dirty="0">
                <a:solidFill>
                  <a:srgbClr val="00B0F0"/>
                </a:solidFill>
                <a:effectLst/>
                <a:latin typeface="arial" panose="020B0604020202020204" pitchFamily="34" charset="0"/>
              </a:rPr>
              <a:t>     </a:t>
            </a:r>
            <a:r>
              <a:rPr lang="en-IN" sz="2000" b="1" i="0" dirty="0">
                <a:solidFill>
                  <a:srgbClr val="00B0F0"/>
                </a:solidFill>
                <a:effectLst/>
                <a:latin typeface="arial" panose="020B0604020202020204" pitchFamily="34" charset="0"/>
              </a:rPr>
              <a:t>closing contacts in another circuit.</a:t>
            </a:r>
            <a:endParaRPr lang="en-IN" sz="2400" b="1" i="0" dirty="0">
              <a:solidFill>
                <a:srgbClr val="00B0F0"/>
              </a:solidFill>
              <a:effectLst/>
              <a:latin typeface="-apple-system"/>
            </a:endParaRPr>
          </a:p>
          <a:p>
            <a:pPr algn="l">
              <a:buFont typeface="Arial" panose="020B0604020202020204" pitchFamily="34" charset="0"/>
              <a:buChar char="•"/>
            </a:pPr>
            <a:r>
              <a:rPr lang="en-IN" sz="2400" b="0" i="0" dirty="0">
                <a:solidFill>
                  <a:srgbClr val="00B0F0"/>
                </a:solidFill>
                <a:effectLst/>
                <a:latin typeface="-apple-system"/>
              </a:rPr>
              <a:t>Supply voltage – 3.75V to 6V</a:t>
            </a:r>
          </a:p>
          <a:p>
            <a:pPr algn="l">
              <a:buFont typeface="Arial" panose="020B0604020202020204" pitchFamily="34" charset="0"/>
              <a:buChar char="•"/>
            </a:pPr>
            <a:r>
              <a:rPr lang="en-IN" sz="2400" b="0" i="0" dirty="0">
                <a:solidFill>
                  <a:srgbClr val="00B0F0"/>
                </a:solidFill>
                <a:effectLst/>
                <a:latin typeface="-apple-system"/>
              </a:rPr>
              <a:t>Quiescent current: 2mA</a:t>
            </a:r>
          </a:p>
          <a:p>
            <a:pPr algn="l">
              <a:buFont typeface="Arial" panose="020B0604020202020204" pitchFamily="34" charset="0"/>
              <a:buChar char="•"/>
            </a:pPr>
            <a:r>
              <a:rPr lang="en-IN" sz="2400" b="0" i="0" dirty="0">
                <a:solidFill>
                  <a:srgbClr val="00B0F0"/>
                </a:solidFill>
                <a:effectLst/>
                <a:latin typeface="-apple-system"/>
              </a:rPr>
              <a:t>Current when the relay is active: ~70mA</a:t>
            </a:r>
          </a:p>
          <a:p>
            <a:pPr algn="l">
              <a:buFont typeface="Arial" panose="020B0604020202020204" pitchFamily="34" charset="0"/>
              <a:buChar char="•"/>
            </a:pPr>
            <a:r>
              <a:rPr lang="en-IN" sz="2400" b="0" i="0" dirty="0">
                <a:solidFill>
                  <a:srgbClr val="00B0F0"/>
                </a:solidFill>
                <a:effectLst/>
                <a:latin typeface="-apple-system"/>
              </a:rPr>
              <a:t>Relay maximum contact voltage – 250VAC or 30VDC</a:t>
            </a:r>
          </a:p>
          <a:p>
            <a:pPr algn="l">
              <a:buFont typeface="Arial" panose="020B0604020202020204" pitchFamily="34" charset="0"/>
              <a:buChar char="•"/>
            </a:pPr>
            <a:r>
              <a:rPr lang="en-IN" sz="2400" b="0" i="0" dirty="0">
                <a:solidFill>
                  <a:srgbClr val="00B0F0"/>
                </a:solidFill>
                <a:effectLst/>
                <a:latin typeface="-apple-system"/>
              </a:rPr>
              <a:t>Relay maximum current – 10A</a:t>
            </a:r>
          </a:p>
        </p:txBody>
      </p:sp>
      <p:pic>
        <p:nvPicPr>
          <p:cNvPr id="1026" name="Picture 2" descr="5V Single-Channel Relay Module - Pin Diagram, Specifications, Applications,  Working">
            <a:extLst>
              <a:ext uri="{FF2B5EF4-FFF2-40B4-BE49-F238E27FC236}">
                <a16:creationId xmlns:a16="http://schemas.microsoft.com/office/drawing/2014/main" id="{5D358F20-4E1C-49BD-8CB9-71EDE0D445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4" r="4524"/>
          <a:stretch/>
        </p:blipFill>
        <p:spPr bwMode="auto">
          <a:xfrm>
            <a:off x="8036560" y="1685925"/>
            <a:ext cx="3810000" cy="27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3985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Correlation of Modules</a:t>
            </a:r>
          </a:p>
        </p:txBody>
      </p:sp>
      <p:sp>
        <p:nvSpPr>
          <p:cNvPr id="4" name="Content Placeholder 3">
            <a:extLst>
              <a:ext uri="{FF2B5EF4-FFF2-40B4-BE49-F238E27FC236}">
                <a16:creationId xmlns:a16="http://schemas.microsoft.com/office/drawing/2014/main" id="{F0E291B2-5A67-43E3-984E-F32EDCDDBA09}"/>
              </a:ext>
            </a:extLst>
          </p:cNvPr>
          <p:cNvSpPr>
            <a:spLocks noGrp="1"/>
          </p:cNvSpPr>
          <p:nvPr>
            <p:ph idx="1"/>
          </p:nvPr>
        </p:nvSpPr>
        <p:spPr>
          <a:xfrm>
            <a:off x="913795" y="1979720"/>
            <a:ext cx="10573910" cy="4268680"/>
          </a:xfrm>
        </p:spPr>
        <p:txBody>
          <a:bodyPr/>
          <a:lstStyle/>
          <a:p>
            <a:r>
              <a:rPr lang="en-US" dirty="0"/>
              <a:t>Relation between each Component depends on the user’s choice</a:t>
            </a:r>
          </a:p>
          <a:p>
            <a:r>
              <a:rPr lang="en-US" dirty="0"/>
              <a:t>One of the most important Factor is depending on </a:t>
            </a:r>
            <a:r>
              <a:rPr lang="en-US" dirty="0">
                <a:solidFill>
                  <a:srgbClr val="FFFF00"/>
                </a:solidFill>
              </a:rPr>
              <a:t>Level of Security/Authentication</a:t>
            </a:r>
          </a:p>
          <a:p>
            <a:pPr lvl="1"/>
            <a:r>
              <a:rPr lang="en-US" dirty="0">
                <a:solidFill>
                  <a:srgbClr val="00B0F0"/>
                </a:solidFill>
              </a:rPr>
              <a:t>Single level authentication :  </a:t>
            </a:r>
            <a:r>
              <a:rPr lang="en-US" dirty="0"/>
              <a:t>Only one Module/Sensor will operate , plus the processing of other modules will not even considered </a:t>
            </a:r>
          </a:p>
          <a:p>
            <a:pPr lvl="1"/>
            <a:r>
              <a:rPr lang="en-US" dirty="0">
                <a:solidFill>
                  <a:srgbClr val="00B0F0"/>
                </a:solidFill>
              </a:rPr>
              <a:t>Two Level authentication : </a:t>
            </a:r>
            <a:r>
              <a:rPr lang="en-US" dirty="0"/>
              <a:t>One Module/sensor will operate and authenticate at its level and if the user is authenticated it will consider the working/processing/operation of 2</a:t>
            </a:r>
            <a:r>
              <a:rPr lang="en-US" baseline="30000" dirty="0"/>
              <a:t>nd</a:t>
            </a:r>
            <a:r>
              <a:rPr lang="en-US" dirty="0"/>
              <a:t> selected Module/Sensor will be considered</a:t>
            </a:r>
          </a:p>
          <a:p>
            <a:pPr lvl="1"/>
            <a:r>
              <a:rPr lang="en-US" dirty="0"/>
              <a:t>Similarly We can Increase the Module/Sensors and they will correlate with each other.</a:t>
            </a:r>
          </a:p>
        </p:txBody>
      </p:sp>
    </p:spTree>
    <p:extLst>
      <p:ext uri="{BB962C8B-B14F-4D97-AF65-F5344CB8AC3E}">
        <p14:creationId xmlns:p14="http://schemas.microsoft.com/office/powerpoint/2010/main" val="3723154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9119" y="297402"/>
            <a:ext cx="10353762" cy="1257300"/>
          </a:xfrm>
        </p:spPr>
        <p:txBody>
          <a:bodyPr>
            <a:normAutofit/>
          </a:bodyPr>
          <a:lstStyle/>
          <a:p>
            <a:r>
              <a:rPr lang="en-US" dirty="0"/>
              <a:t>Objectives</a:t>
            </a:r>
          </a:p>
        </p:txBody>
      </p:sp>
      <p:sp>
        <p:nvSpPr>
          <p:cNvPr id="4" name="Content Placeholder 3">
            <a:extLst>
              <a:ext uri="{FF2B5EF4-FFF2-40B4-BE49-F238E27FC236}">
                <a16:creationId xmlns:a16="http://schemas.microsoft.com/office/drawing/2014/main" id="{426DA646-6CE8-4F45-B450-9404E173AA59}"/>
              </a:ext>
            </a:extLst>
          </p:cNvPr>
          <p:cNvSpPr>
            <a:spLocks noGrp="1"/>
          </p:cNvSpPr>
          <p:nvPr>
            <p:ph idx="1"/>
          </p:nvPr>
        </p:nvSpPr>
        <p:spPr>
          <a:xfrm>
            <a:off x="621437" y="1624614"/>
            <a:ext cx="10928412" cy="4935984"/>
          </a:xfrm>
        </p:spPr>
        <p:txBody>
          <a:bodyPr>
            <a:normAutofit/>
          </a:bodyPr>
          <a:lstStyle/>
          <a:p>
            <a:pPr marL="36900" indent="0">
              <a:buNone/>
            </a:pPr>
            <a:r>
              <a:rPr lang="en-US" sz="2800" dirty="0"/>
              <a:t>The main aim is to provide security using Smart Door</a:t>
            </a:r>
          </a:p>
          <a:p>
            <a:pPr lvl="1"/>
            <a:r>
              <a:rPr lang="en-US" sz="2400" dirty="0">
                <a:solidFill>
                  <a:srgbClr val="92D050"/>
                </a:solidFill>
              </a:rPr>
              <a:t>With various levels of authentication </a:t>
            </a:r>
          </a:p>
          <a:p>
            <a:pPr lvl="1"/>
            <a:r>
              <a:rPr lang="en-US" sz="2400" dirty="0">
                <a:solidFill>
                  <a:srgbClr val="92D050"/>
                </a:solidFill>
              </a:rPr>
              <a:t>Get Instant alerts </a:t>
            </a:r>
          </a:p>
          <a:p>
            <a:pPr lvl="1"/>
            <a:r>
              <a:rPr lang="en-US" sz="2400" dirty="0">
                <a:solidFill>
                  <a:srgbClr val="92D050"/>
                </a:solidFill>
              </a:rPr>
              <a:t>View who is on another side of door from anywhere in the house</a:t>
            </a:r>
          </a:p>
          <a:p>
            <a:pPr lvl="1"/>
            <a:r>
              <a:rPr lang="en-US" sz="2400" dirty="0">
                <a:solidFill>
                  <a:srgbClr val="92D050"/>
                </a:solidFill>
              </a:rPr>
              <a:t>Manage security system of house</a:t>
            </a:r>
          </a:p>
          <a:p>
            <a:pPr lvl="1"/>
            <a:r>
              <a:rPr lang="en-US" sz="2400" dirty="0">
                <a:solidFill>
                  <a:srgbClr val="92D050"/>
                </a:solidFill>
              </a:rPr>
              <a:t>Preventing entry of burglars </a:t>
            </a:r>
          </a:p>
          <a:p>
            <a:pPr lvl="2"/>
            <a:r>
              <a:rPr lang="en-US" sz="2000" dirty="0">
                <a:solidFill>
                  <a:srgbClr val="FFFF00"/>
                </a:solidFill>
              </a:rPr>
              <a:t>Indirectly , preventing monetary loses</a:t>
            </a:r>
          </a:p>
          <a:p>
            <a:pPr lvl="2"/>
            <a:r>
              <a:rPr lang="en-US" sz="2000" dirty="0">
                <a:solidFill>
                  <a:srgbClr val="FFFF00"/>
                </a:solidFill>
              </a:rPr>
              <a:t>Preventing threat</a:t>
            </a:r>
          </a:p>
          <a:p>
            <a:pPr lvl="2"/>
            <a:r>
              <a:rPr lang="en-US" sz="2000" dirty="0">
                <a:solidFill>
                  <a:srgbClr val="FFFF00"/>
                </a:solidFill>
              </a:rPr>
              <a:t>More safety</a:t>
            </a:r>
          </a:p>
          <a:p>
            <a:pPr marL="450000" lvl="1" indent="0">
              <a:buNone/>
            </a:pPr>
            <a:endParaRPr lang="en-US" sz="2400" dirty="0">
              <a:solidFill>
                <a:srgbClr val="92D050"/>
              </a:solidFill>
            </a:endParaRPr>
          </a:p>
        </p:txBody>
      </p:sp>
    </p:spTree>
    <p:extLst>
      <p:ext uri="{BB962C8B-B14F-4D97-AF65-F5344CB8AC3E}">
        <p14:creationId xmlns:p14="http://schemas.microsoft.com/office/powerpoint/2010/main" val="4265360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solidFill>
                  <a:srgbClr val="C00000"/>
                </a:solidFill>
              </a:rPr>
              <a:t>Conclusions</a:t>
            </a:r>
          </a:p>
        </p:txBody>
      </p:sp>
      <p:sp>
        <p:nvSpPr>
          <p:cNvPr id="4" name="Content Placeholder 3">
            <a:extLst>
              <a:ext uri="{FF2B5EF4-FFF2-40B4-BE49-F238E27FC236}">
                <a16:creationId xmlns:a16="http://schemas.microsoft.com/office/drawing/2014/main" id="{57560B71-DECA-4D1C-8FB3-434B2E0EBCD2}"/>
              </a:ext>
            </a:extLst>
          </p:cNvPr>
          <p:cNvSpPr>
            <a:spLocks noGrp="1"/>
          </p:cNvSpPr>
          <p:nvPr>
            <p:ph idx="1"/>
          </p:nvPr>
        </p:nvSpPr>
        <p:spPr>
          <a:xfrm>
            <a:off x="818096" y="1604059"/>
            <a:ext cx="11026065" cy="4731798"/>
          </a:xfrm>
        </p:spPr>
        <p:txBody>
          <a:bodyPr>
            <a:noAutofit/>
          </a:bodyPr>
          <a:lstStyle/>
          <a:p>
            <a:pPr marL="36900" indent="0">
              <a:buNone/>
            </a:pPr>
            <a:r>
              <a:rPr lang="en-IN" sz="2400" dirty="0">
                <a:effectLst/>
                <a:latin typeface="TimesNewRomanPSMT"/>
                <a:ea typeface="Calibri" panose="020F0502020204030204" pitchFamily="34" charset="0"/>
                <a:cs typeface="TimesNewRomanPSMT"/>
              </a:rPr>
              <a:t>The problem has been formulated and various studies have been reviewed regarding the different electronic lock systems. RFID technology is one of the successfully incorporated in the door lock system. There by providing a three-way security mechanism with RFID, Passcode, Face ID provides security at next level. </a:t>
            </a:r>
          </a:p>
          <a:p>
            <a:pPr marL="36900" indent="0">
              <a:buNone/>
            </a:pPr>
            <a:r>
              <a:rPr lang="en-IN" sz="2400" dirty="0">
                <a:effectLst/>
                <a:latin typeface="TimesNewRomanPSMT"/>
                <a:ea typeface="Calibri" panose="020F0502020204030204" pitchFamily="34" charset="0"/>
                <a:cs typeface="TimesNewRomanPSMT"/>
              </a:rPr>
              <a:t>The administrator of the central server-system can terminate the validity of any user at anytime to avoid unexpected situations. </a:t>
            </a:r>
          </a:p>
          <a:p>
            <a:pPr marL="36900" indent="0">
              <a:buNone/>
            </a:pPr>
            <a:r>
              <a:rPr lang="en-IN" sz="2400" dirty="0">
                <a:effectLst/>
                <a:latin typeface="TimesNewRomanPSMT"/>
                <a:ea typeface="Calibri" panose="020F0502020204030204" pitchFamily="34" charset="0"/>
                <a:cs typeface="TimesNewRomanPSMT"/>
              </a:rPr>
              <a:t>Finally, a multi-level authentication digital door access control system can be used in critical zones like Military Institute, Defence, Scientific Laboratory, etc too. which is cost effective and increase the scale of security successfully.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2400" dirty="0"/>
          </a:p>
        </p:txBody>
      </p:sp>
    </p:spTree>
    <p:extLst>
      <p:ext uri="{BB962C8B-B14F-4D97-AF65-F5344CB8AC3E}">
        <p14:creationId xmlns:p14="http://schemas.microsoft.com/office/powerpoint/2010/main" val="307774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1261-6E97-4620-9712-A2DCD8C3F3C7}"/>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B4B68717-8C1D-4BD7-B426-3A2B9ADC9F73}"/>
              </a:ext>
            </a:extLst>
          </p:cNvPr>
          <p:cNvSpPr>
            <a:spLocks noGrp="1"/>
          </p:cNvSpPr>
          <p:nvPr>
            <p:ph idx="1"/>
          </p:nvPr>
        </p:nvSpPr>
        <p:spPr>
          <a:xfrm>
            <a:off x="548640" y="1645920"/>
            <a:ext cx="11267439" cy="5212080"/>
          </a:xfrm>
        </p:spPr>
        <p:txBody>
          <a:bodyPr>
            <a:normAutofit/>
          </a:bodyPr>
          <a:lstStyle/>
          <a:p>
            <a:pPr>
              <a:lnSpc>
                <a:spcPct val="107000"/>
              </a:lnSpc>
              <a:spcAft>
                <a:spcPts val="800"/>
              </a:spcAft>
            </a:pPr>
            <a:r>
              <a:rPr lang="en-IN"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https://www.cssltd.co.uk/home-security-facts-and-figures/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https://www.safewise.com/blog/8-surprising-home-burglary-statistics/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none" strike="noStrike"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https://www.indiatoday.in/impact-feature/story/every-3-minutes-a-burglary-robbery-or-a-break-in-is-taking-place-in-india-and-its-time-we-reconsidered-the-safety-levels-of-our-homes-1621113-2019-11-21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https://www.indiatoday.in/impact-feature/story/every-3-minutes-a-burglary-robbery-or-a-break-in-is-taking-place-in-india-and-its-time-we-reconsidered-the-safety-levels-of-our-homes-1621113-2019-11-21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https://www.mdpi.com/2227-7390/7/6/490/htm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https://en.wikipedia.org/wiki/Google_Nest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https://ieeexplore.ieee.org/abstract/document/8076773/similar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https://components101.com/development-boards/nodemcu-esp8266-pinout-features-and-datasheet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https://robu.in/product/rc522-rfid-card-reader-module-13-56mhz/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04751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1261-6E97-4620-9712-A2DCD8C3F3C7}"/>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B4B68717-8C1D-4BD7-B426-3A2B9ADC9F73}"/>
              </a:ext>
            </a:extLst>
          </p:cNvPr>
          <p:cNvSpPr>
            <a:spLocks noGrp="1"/>
          </p:cNvSpPr>
          <p:nvPr>
            <p:ph idx="1"/>
          </p:nvPr>
        </p:nvSpPr>
        <p:spPr>
          <a:xfrm>
            <a:off x="913794" y="1866900"/>
            <a:ext cx="10709246" cy="4645660"/>
          </a:xfrm>
        </p:spPr>
        <p:txBody>
          <a:bodyPr>
            <a:normAutofit/>
          </a:bodyPr>
          <a:lstStyle/>
          <a:p>
            <a:pPr marL="36900" indent="0">
              <a:lnSpc>
                <a:spcPct val="107000"/>
              </a:lnSpc>
              <a:spcAft>
                <a:spcPts val="800"/>
              </a:spcAft>
              <a:buNone/>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[1].Smart Homes: Security Challenges and Privacy Concerns arXiv:2010.15394v1 [cs.CR] 29 Oct 2020</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[2].A Digital Security System with Door Lock System Using</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[3].RFID Technology International Journal of Computer Applications (0975 – 8887) Volume 5– No.11, August 2010</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IN" sz="1800" dirty="0">
                <a:solidFill>
                  <a:schemeClr val="tx1"/>
                </a:solidFill>
                <a:effectLst/>
                <a:latin typeface="Calibri" panose="020F0502020204030204" pitchFamily="34" charset="0"/>
                <a:ea typeface="Calibri" panose="020F0502020204030204" pitchFamily="34" charset="0"/>
              </a:rPr>
              <a:t>[4].Internet of Things and Smart Home Security ISSN: 04532198 Volume 62, Issue 05, June, 2020</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[5].Internet of Things Cyber Security: Smart Door Lock System</a:t>
            </a:r>
            <a: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Marko </a:t>
            </a:r>
            <a:r>
              <a:rPr lang="en-IN" sz="18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Pavelić,Zvonimir</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Lončarić,Marin</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Vuković,Mario</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IN" sz="18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Kušek</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University of Zagreb</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[6].Super Secure Door Lock System For Critical Zones. Meera Mathew, </a:t>
            </a:r>
            <a:r>
              <a:rPr lang="en-IN" sz="18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Divya</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 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[7].Smart Door Locking System ISSN: 2278-0181 </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IN" sz="1800" dirty="0">
                <a:solidFill>
                  <a:schemeClr val="tx1"/>
                </a:solidFill>
                <a:effectLst/>
                <a:latin typeface="Calibri" panose="020F0502020204030204" pitchFamily="34" charset="0"/>
                <a:ea typeface="Calibri" panose="020F0502020204030204" pitchFamily="34" charset="0"/>
              </a:rPr>
              <a:t>[8].IOT BASED DOOR ACCESS CONTROL SYSTEM USING FACE RECOGNITION  ID No: 300183</a:t>
            </a:r>
            <a:endParaRPr lang="en-IN" sz="1800" dirty="0">
              <a:solidFill>
                <a:schemeClr val="tx1"/>
              </a:solidFill>
              <a:effectLst/>
              <a:latin typeface="Times New Roman" panose="02020603050405020304" pitchFamily="18" charset="0"/>
              <a:ea typeface="Calibri" panose="020F0502020204030204" pitchFamily="34" charset="0"/>
            </a:endParaRPr>
          </a:p>
          <a:p>
            <a:pPr marL="36900" indent="0">
              <a:lnSpc>
                <a:spcPct val="107000"/>
              </a:lnSpc>
              <a:spcAft>
                <a:spcPts val="800"/>
              </a:spcAft>
              <a:buNone/>
            </a:pP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86919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l"/>
            <a:r>
              <a:rPr lang="en-IN" b="0" i="0" dirty="0">
                <a:solidFill>
                  <a:schemeClr val="tx1"/>
                </a:solidFill>
                <a:effectLst/>
                <a:latin typeface="SourceSansPro"/>
              </a:rPr>
              <a:t>How Smart Homes Work</a:t>
            </a: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p:txBody>
          <a:bodyPr/>
          <a:lstStyle/>
          <a:p>
            <a:r>
              <a:rPr lang="en-IN" b="0" i="0" dirty="0">
                <a:solidFill>
                  <a:schemeClr val="tx1"/>
                </a:solidFill>
                <a:effectLst/>
                <a:latin typeface="SourceSansPro"/>
              </a:rPr>
              <a:t>A smart home’s devices are connected with each other and can be accessed through one central point—a smartphone, tablet, laptop, or game console.</a:t>
            </a:r>
          </a:p>
          <a:p>
            <a:r>
              <a:rPr lang="en-IN" b="0" i="0" dirty="0">
                <a:solidFill>
                  <a:schemeClr val="tx1"/>
                </a:solidFill>
                <a:effectLst/>
                <a:latin typeface="SourceSansPro"/>
              </a:rPr>
              <a:t> Door locks, televisions, thermostats, home monitors, cameras, lights, and even appliances such as the refrigerator can be controlled through one home automation system. </a:t>
            </a:r>
          </a:p>
          <a:p>
            <a:r>
              <a:rPr lang="en-IN" b="0" i="0" dirty="0">
                <a:solidFill>
                  <a:schemeClr val="tx1"/>
                </a:solidFill>
                <a:effectLst/>
                <a:latin typeface="SourceSansPro"/>
              </a:rPr>
              <a:t>The system is installed on a mobile or other networked device, and the user can create time schedules for certain changes to take effect.</a:t>
            </a:r>
          </a:p>
          <a:p>
            <a:endParaRPr lang="en-IN" dirty="0">
              <a:solidFill>
                <a:schemeClr val="tx1"/>
              </a:solidFill>
            </a:endParaRPr>
          </a:p>
        </p:txBody>
      </p:sp>
    </p:spTree>
    <p:extLst>
      <p:ext uri="{BB962C8B-B14F-4D97-AF65-F5344CB8AC3E}">
        <p14:creationId xmlns:p14="http://schemas.microsoft.com/office/powerpoint/2010/main" val="3641622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l"/>
            <a:r>
              <a:rPr lang="en-IN" b="0" i="0" dirty="0">
                <a:solidFill>
                  <a:schemeClr val="tx1"/>
                </a:solidFill>
                <a:effectLst/>
                <a:latin typeface="SourceSansPro"/>
              </a:rPr>
              <a:t>Current Trend</a:t>
            </a: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675670" y="1641078"/>
            <a:ext cx="11158264" cy="1501617"/>
          </a:xfrm>
        </p:spPr>
        <p:txBody>
          <a:bodyPr>
            <a:normAutofit/>
          </a:bodyPr>
          <a:lstStyle/>
          <a:p>
            <a:r>
              <a:rPr lang="en-IN" sz="1600" b="0" i="0" dirty="0">
                <a:solidFill>
                  <a:schemeClr val="tx1"/>
                </a:solidFill>
                <a:effectLst/>
                <a:latin typeface="Lato"/>
              </a:rPr>
              <a:t>A </a:t>
            </a:r>
            <a:r>
              <a:rPr lang="en-IN" sz="1600" b="0" i="0" u="none" strike="noStrike" dirty="0">
                <a:solidFill>
                  <a:schemeClr val="tx1"/>
                </a:solidFill>
                <a:effectLst/>
                <a:latin typeface="Lato"/>
              </a:rPr>
              <a:t>recent global report </a:t>
            </a:r>
            <a:r>
              <a:rPr lang="en-IN" sz="1600" b="0" i="0" dirty="0">
                <a:solidFill>
                  <a:schemeClr val="tx1"/>
                </a:solidFill>
                <a:effectLst/>
                <a:latin typeface="Lato"/>
              </a:rPr>
              <a:t>projects global smart home market growth from $78.3 billion in 2020 to $135.3 billion in 2025</a:t>
            </a:r>
          </a:p>
          <a:p>
            <a:r>
              <a:rPr lang="en-IN" sz="1600" b="0" i="0" dirty="0">
                <a:solidFill>
                  <a:schemeClr val="tx1"/>
                </a:solidFill>
                <a:effectLst/>
                <a:latin typeface="Lato"/>
              </a:rPr>
              <a:t>the growth in device production and development between 2018 to 2020 is a good indicator of competition for the future.</a:t>
            </a:r>
            <a:endParaRPr lang="en-IN" sz="1600" dirty="0">
              <a:solidFill>
                <a:schemeClr val="tx1"/>
              </a:solidFill>
            </a:endParaRPr>
          </a:p>
        </p:txBody>
      </p:sp>
      <p:pic>
        <p:nvPicPr>
          <p:cNvPr id="2050" name="Picture 2">
            <a:extLst>
              <a:ext uri="{FF2B5EF4-FFF2-40B4-BE49-F238E27FC236}">
                <a16:creationId xmlns:a16="http://schemas.microsoft.com/office/drawing/2014/main" id="{6157B4FB-F54F-4D6F-8206-9CB0A2431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3" t="19700" r="-723" b="12694"/>
          <a:stretch/>
        </p:blipFill>
        <p:spPr bwMode="auto">
          <a:xfrm>
            <a:off x="2910303" y="2573600"/>
            <a:ext cx="8151274" cy="3996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6802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l"/>
            <a:r>
              <a:rPr lang="en-IN" b="0" i="0" dirty="0">
                <a:solidFill>
                  <a:schemeClr val="tx1"/>
                </a:solidFill>
                <a:effectLst/>
                <a:latin typeface="SourceSansPro"/>
              </a:rPr>
              <a:t>Issue on </a:t>
            </a:r>
            <a:r>
              <a:rPr lang="en-IN" b="0" i="0" dirty="0">
                <a:solidFill>
                  <a:srgbClr val="FF0000"/>
                </a:solidFill>
                <a:effectLst/>
                <a:latin typeface="SourceSansPro"/>
              </a:rPr>
              <a:t>Focus</a:t>
            </a:r>
            <a:r>
              <a:rPr lang="en-IN" b="0" i="0" dirty="0">
                <a:solidFill>
                  <a:schemeClr val="tx1"/>
                </a:solidFill>
                <a:effectLst/>
                <a:latin typeface="SourceSansPro"/>
              </a:rPr>
              <a:t> – Smart Home Security </a:t>
            </a: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913795" y="2015231"/>
            <a:ext cx="10600543" cy="4406283"/>
          </a:xfrm>
        </p:spPr>
        <p:txBody>
          <a:bodyPr/>
          <a:lstStyle/>
          <a:p>
            <a:pPr marL="36900" indent="0" algn="l">
              <a:buNone/>
            </a:pPr>
            <a:r>
              <a:rPr lang="en-US" dirty="0">
                <a:solidFill>
                  <a:schemeClr val="tx1"/>
                </a:solidFill>
              </a:rPr>
              <a:t>In India, Traditional CCTV Cameras is one of the most used device for security purposes</a:t>
            </a:r>
          </a:p>
          <a:p>
            <a:pPr marL="414000" lvl="1" indent="0">
              <a:buNone/>
            </a:pPr>
            <a:r>
              <a:rPr lang="en-US" dirty="0">
                <a:solidFill>
                  <a:srgbClr val="FF0000"/>
                </a:solidFill>
              </a:rPr>
              <a:t>Drawbacks:</a:t>
            </a:r>
          </a:p>
          <a:p>
            <a:pPr lvl="2"/>
            <a:r>
              <a:rPr lang="en-IN" dirty="0">
                <a:solidFill>
                  <a:srgbClr val="92D050"/>
                </a:solidFill>
              </a:rPr>
              <a:t>Don’t reduce crime</a:t>
            </a:r>
          </a:p>
          <a:p>
            <a:pPr lvl="2"/>
            <a:r>
              <a:rPr lang="en-IN" dirty="0">
                <a:solidFill>
                  <a:srgbClr val="92D050"/>
                </a:solidFill>
              </a:rPr>
              <a:t>Doesn’t give value for money</a:t>
            </a:r>
          </a:p>
          <a:p>
            <a:pPr lvl="2"/>
            <a:r>
              <a:rPr lang="en-IN" dirty="0">
                <a:solidFill>
                  <a:srgbClr val="92D050"/>
                </a:solidFill>
              </a:rPr>
              <a:t>Privacy is an issue</a:t>
            </a:r>
          </a:p>
          <a:p>
            <a:pPr lvl="2"/>
            <a:r>
              <a:rPr lang="en-IN" dirty="0">
                <a:solidFill>
                  <a:srgbClr val="92D050"/>
                </a:solidFill>
              </a:rPr>
              <a:t>Can be misused</a:t>
            </a:r>
          </a:p>
          <a:p>
            <a:pPr marL="36900" indent="0">
              <a:buNone/>
            </a:pPr>
            <a:r>
              <a:rPr lang="en-US" dirty="0">
                <a:solidFill>
                  <a:schemeClr val="tx1"/>
                </a:solidFill>
              </a:rPr>
              <a:t>Older Security Methods are Single factor authentication based on mechanical techniques like keys-locks.</a:t>
            </a:r>
          </a:p>
          <a:p>
            <a:endParaRPr lang="en-IN" dirty="0">
              <a:solidFill>
                <a:schemeClr val="tx1"/>
              </a:solidFill>
            </a:endParaRPr>
          </a:p>
          <a:p>
            <a:pPr lvl="1"/>
            <a:endParaRPr lang="en-IN" dirty="0">
              <a:solidFill>
                <a:schemeClr val="tx1"/>
              </a:solidFill>
            </a:endParaRPr>
          </a:p>
          <a:p>
            <a:pPr lvl="1"/>
            <a:endParaRPr lang="en-IN" dirty="0">
              <a:solidFill>
                <a:schemeClr val="tx1"/>
              </a:solidFill>
            </a:endParaRPr>
          </a:p>
        </p:txBody>
      </p:sp>
      <p:sp>
        <p:nvSpPr>
          <p:cNvPr id="5" name="Rectangle 4" descr="Bullseye">
            <a:extLst>
              <a:ext uri="{FF2B5EF4-FFF2-40B4-BE49-F238E27FC236}">
                <a16:creationId xmlns:a16="http://schemas.microsoft.com/office/drawing/2014/main" id="{CB640F02-40BC-4796-8A26-45D37DF1C357}"/>
              </a:ext>
            </a:extLst>
          </p:cNvPr>
          <p:cNvSpPr/>
          <p:nvPr/>
        </p:nvSpPr>
        <p:spPr>
          <a:xfrm>
            <a:off x="10047678" y="594064"/>
            <a:ext cx="1080843" cy="108084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29180632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l"/>
            <a:r>
              <a:rPr lang="en-IN" dirty="0">
                <a:solidFill>
                  <a:srgbClr val="FF0000"/>
                </a:solidFill>
                <a:effectLst/>
                <a:latin typeface="SourceSansPro"/>
              </a:rPr>
              <a:t>Issues</a:t>
            </a:r>
            <a:endParaRPr lang="en-IN" b="0" i="0" dirty="0">
              <a:solidFill>
                <a:srgbClr val="FF0000"/>
              </a:solidFill>
              <a:effectLst/>
              <a:latin typeface="SourceSansPro"/>
            </a:endParaRP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710594" y="1541108"/>
            <a:ext cx="10810845" cy="4707292"/>
          </a:xfrm>
        </p:spPr>
        <p:txBody>
          <a:bodyPr>
            <a:noAutofit/>
          </a:bodyPr>
          <a:lstStyle/>
          <a:p>
            <a:pPr algn="l"/>
            <a:r>
              <a:rPr lang="en-IN" sz="2200" b="0" i="0" u="none" strike="noStrike" baseline="0" dirty="0">
                <a:latin typeface="TimesNewRomanPSMT"/>
              </a:rPr>
              <a:t>Security is a defence against threats which provides an assurance of safety. </a:t>
            </a:r>
          </a:p>
          <a:p>
            <a:pPr algn="l"/>
            <a:r>
              <a:rPr lang="en-IN" sz="2200" b="0" i="0" u="none" strike="noStrike" baseline="0" dirty="0">
                <a:latin typeface="TimesNewRomanPSMT"/>
              </a:rPr>
              <a:t>Now and before security is one of the major concern in places like home, offices, institutions, laboratories etc. in order to keep our data confidentially so that no other unauthorized person could have access on them.</a:t>
            </a:r>
          </a:p>
          <a:p>
            <a:pPr algn="l"/>
            <a:r>
              <a:rPr lang="en-IN" sz="2200" b="0" i="0" u="none" strike="noStrike" baseline="0" dirty="0">
                <a:latin typeface="TimesNewRomanPSMT"/>
              </a:rPr>
              <a:t>In olden days the security mechanisms are less in order to prevent unauthorized access.</a:t>
            </a:r>
          </a:p>
          <a:p>
            <a:pPr algn="l"/>
            <a:r>
              <a:rPr lang="en-IN" sz="2200" b="0" i="0" u="none" strike="noStrike" baseline="0" dirty="0">
                <a:latin typeface="TimesNewRomanPSMT"/>
              </a:rPr>
              <a:t>Nowadays lot of security mechanisms have been introduced for such places and applications.</a:t>
            </a:r>
          </a:p>
          <a:p>
            <a:pPr algn="l"/>
            <a:r>
              <a:rPr lang="en-IN" sz="2200" b="0" i="0" u="none" strike="noStrike" baseline="0" dirty="0">
                <a:latin typeface="TimesNewRomanPSMT"/>
              </a:rPr>
              <a:t>But along with a wide variety of security methods, the techniques of theft are also changing and it’s increasing day by day. </a:t>
            </a:r>
          </a:p>
          <a:p>
            <a:pPr algn="l"/>
            <a:r>
              <a:rPr lang="en-IN" sz="2200" b="0" i="0" u="none" strike="noStrike" baseline="0" dirty="0">
                <a:latin typeface="TimesNewRomanPSMT"/>
              </a:rPr>
              <a:t>With the available systems we can protect home and institutions to some extent.</a:t>
            </a:r>
            <a:endParaRPr lang="en-US" sz="2200" dirty="0">
              <a:solidFill>
                <a:srgbClr val="92D050"/>
              </a:solidFill>
              <a:latin typeface="SourceSansPro"/>
            </a:endParaRPr>
          </a:p>
        </p:txBody>
      </p:sp>
    </p:spTree>
    <p:extLst>
      <p:ext uri="{BB962C8B-B14F-4D97-AF65-F5344CB8AC3E}">
        <p14:creationId xmlns:p14="http://schemas.microsoft.com/office/powerpoint/2010/main" val="3036662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l"/>
            <a:r>
              <a:rPr lang="en-IN" b="0" i="0" dirty="0">
                <a:solidFill>
                  <a:schemeClr val="tx1"/>
                </a:solidFill>
                <a:effectLst/>
                <a:latin typeface="SourceSansPro"/>
              </a:rPr>
              <a:t>Statistics </a:t>
            </a: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913795" y="2076450"/>
            <a:ext cx="10353762" cy="4171950"/>
          </a:xfrm>
        </p:spPr>
        <p:txBody>
          <a:bodyPr>
            <a:noAutofit/>
          </a:bodyPr>
          <a:lstStyle/>
          <a:p>
            <a:r>
              <a:rPr lang="en-IN" sz="2400" i="0" dirty="0">
                <a:solidFill>
                  <a:srgbClr val="FFFF00"/>
                </a:solidFill>
                <a:effectLst/>
              </a:rPr>
              <a:t>On average, a burglary happens once every 30 seconds in world.</a:t>
            </a:r>
          </a:p>
          <a:p>
            <a:r>
              <a:rPr lang="en-IN" sz="2400" i="0" dirty="0">
                <a:solidFill>
                  <a:srgbClr val="FFFF00"/>
                </a:solidFill>
                <a:effectLst/>
              </a:rPr>
              <a:t>Rural states see more burglaries than those with big metropolitan hubs.</a:t>
            </a:r>
          </a:p>
          <a:p>
            <a:r>
              <a:rPr lang="en-IN" sz="2400" i="0" dirty="0">
                <a:solidFill>
                  <a:srgbClr val="FFFF00"/>
                </a:solidFill>
                <a:effectLst/>
              </a:rPr>
              <a:t>The Indian capital city of Delhi had the highest number of robbery cases, with over 1.9 thousand cases reported in 2019. Over 31 thousand robbery cases were reported across the country that year</a:t>
            </a:r>
            <a:r>
              <a:rPr lang="en-IN" sz="2400" dirty="0">
                <a:solidFill>
                  <a:srgbClr val="FFFF00"/>
                </a:solidFill>
                <a:effectLst/>
              </a:rPr>
              <a:t>(2019).</a:t>
            </a:r>
          </a:p>
          <a:p>
            <a:r>
              <a:rPr lang="en-IN" sz="2400" dirty="0">
                <a:solidFill>
                  <a:srgbClr val="FFFF00"/>
                </a:solidFill>
                <a:effectLst/>
                <a:ea typeface="Times New Roman" panose="02020603050405020304" pitchFamily="18" charset="0"/>
                <a:cs typeface="Times New Roman" panose="02020603050405020304" pitchFamily="18" charset="0"/>
              </a:rPr>
              <a:t>Around 60% of burglars used forcible entry to gain access to a home</a:t>
            </a:r>
            <a:endParaRPr lang="en-IN" sz="2400" dirty="0">
              <a:solidFill>
                <a:srgbClr val="FFFF00"/>
              </a:solidFill>
              <a:effectLst/>
              <a:ea typeface="Calibri" panose="020F0502020204030204" pitchFamily="34" charset="0"/>
              <a:cs typeface="Times New Roman" panose="02020603050405020304" pitchFamily="18" charset="0"/>
            </a:endParaRPr>
          </a:p>
          <a:p>
            <a:endParaRPr lang="en-IN" sz="2400" i="0" dirty="0">
              <a:solidFill>
                <a:schemeClr val="tx1"/>
              </a:solidFill>
              <a:effectLst/>
            </a:endParaRPr>
          </a:p>
          <a:p>
            <a:endParaRPr lang="en-IN" sz="2400" dirty="0">
              <a:solidFill>
                <a:schemeClr val="tx1"/>
              </a:solidFill>
            </a:endParaRPr>
          </a:p>
        </p:txBody>
      </p:sp>
      <p:sp>
        <p:nvSpPr>
          <p:cNvPr id="5" name="Rectangle 4" descr="Bar chart">
            <a:extLst>
              <a:ext uri="{FF2B5EF4-FFF2-40B4-BE49-F238E27FC236}">
                <a16:creationId xmlns:a16="http://schemas.microsoft.com/office/drawing/2014/main" id="{9D35891E-2687-4F90-A916-A1848A265F0F}"/>
              </a:ext>
            </a:extLst>
          </p:cNvPr>
          <p:cNvSpPr/>
          <p:nvPr/>
        </p:nvSpPr>
        <p:spPr>
          <a:xfrm>
            <a:off x="8352044" y="310349"/>
            <a:ext cx="1937176" cy="155655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2508871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l"/>
            <a:r>
              <a:rPr lang="en-IN" b="0" i="0" dirty="0">
                <a:solidFill>
                  <a:schemeClr val="tx1"/>
                </a:solidFill>
                <a:effectLst/>
                <a:latin typeface="SourceSansPro"/>
              </a:rPr>
              <a:t>Statistics </a:t>
            </a: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913795" y="2076450"/>
            <a:ext cx="10353762" cy="4171950"/>
          </a:xfrm>
        </p:spPr>
        <p:txBody>
          <a:bodyPr>
            <a:noAutofit/>
          </a:bodyPr>
          <a:lstStyle/>
          <a:p>
            <a:pPr marL="342900" lvl="0" indent="-342900">
              <a:lnSpc>
                <a:spcPct val="107000"/>
              </a:lnSpc>
              <a:spcAft>
                <a:spcPts val="800"/>
              </a:spcAft>
              <a:buSzPts val="1000"/>
              <a:buFont typeface="Wingdings" panose="05000000000000000000" pitchFamily="2" charset="2"/>
              <a:buChar char="v"/>
              <a:tabLst>
                <a:tab pos="457200" algn="l"/>
              </a:tabLst>
            </a:pPr>
            <a:r>
              <a:rPr lang="en-IN" sz="2400" dirty="0">
                <a:solidFill>
                  <a:srgbClr val="FFFF00"/>
                </a:solidFill>
                <a:effectLst/>
                <a:ea typeface="Times New Roman" panose="02020603050405020304" pitchFamily="18" charset="0"/>
                <a:cs typeface="Times New Roman" panose="02020603050405020304" pitchFamily="18" charset="0"/>
              </a:rPr>
              <a:t>30% entered the home through an unlocked door</a:t>
            </a:r>
            <a:endParaRPr lang="en-IN" sz="2400" dirty="0">
              <a:solidFill>
                <a:srgbClr val="FFFF00"/>
              </a:solidFill>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v"/>
              <a:tabLst>
                <a:tab pos="457200" algn="l"/>
              </a:tabLst>
            </a:pPr>
            <a:r>
              <a:rPr lang="en-IN" sz="2400" dirty="0">
                <a:solidFill>
                  <a:srgbClr val="FFFF00"/>
                </a:solidFill>
                <a:effectLst/>
                <a:ea typeface="Times New Roman" panose="02020603050405020304" pitchFamily="18" charset="0"/>
                <a:cs typeface="Times New Roman" panose="02020603050405020304" pitchFamily="18" charset="0"/>
              </a:rPr>
              <a:t>In 70% of burglaries the burglar gains entry through a door</a:t>
            </a:r>
            <a:endParaRPr lang="en-IN" sz="2400" dirty="0">
              <a:solidFill>
                <a:srgbClr val="FFFF00"/>
              </a:solidFill>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v"/>
              <a:tabLst>
                <a:tab pos="457200" algn="l"/>
              </a:tabLst>
            </a:pPr>
            <a:r>
              <a:rPr lang="en-IN" sz="2400" dirty="0">
                <a:solidFill>
                  <a:srgbClr val="FFFF00"/>
                </a:solidFill>
                <a:effectLst/>
                <a:ea typeface="Times New Roman" panose="02020603050405020304" pitchFamily="18" charset="0"/>
                <a:cs typeface="Times New Roman" panose="02020603050405020304" pitchFamily="18" charset="0"/>
              </a:rPr>
              <a:t>Many burglaries are not pre-planned, they’re carried out by opportunists who discover an open door, window or unguarded valuables in full view</a:t>
            </a:r>
            <a:endParaRPr lang="en-IN" sz="2400" dirty="0">
              <a:solidFill>
                <a:srgbClr val="FFFF00"/>
              </a:solidFill>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v"/>
              <a:tabLst>
                <a:tab pos="457200" algn="l"/>
              </a:tabLst>
            </a:pPr>
            <a:r>
              <a:rPr lang="en-IN" sz="2400" dirty="0">
                <a:solidFill>
                  <a:srgbClr val="FFFF00"/>
                </a:solidFill>
                <a:effectLst/>
                <a:ea typeface="Times New Roman" panose="02020603050405020304" pitchFamily="18" charset="0"/>
                <a:cs typeface="Times New Roman" panose="02020603050405020304" pitchFamily="18" charset="0"/>
              </a:rPr>
              <a:t>Visible security measures, such as alarm boxes or CCTV cameras, are shown to reduce the chance of a property being targeted in a burglary</a:t>
            </a:r>
            <a:endParaRPr lang="en-IN" sz="2400" i="0" dirty="0">
              <a:solidFill>
                <a:srgbClr val="FFFF00"/>
              </a:solidFill>
              <a:effectLst/>
            </a:endParaRPr>
          </a:p>
          <a:p>
            <a:pPr>
              <a:buFont typeface="Wingdings" panose="05000000000000000000" pitchFamily="2" charset="2"/>
              <a:buChar char="v"/>
            </a:pPr>
            <a:endParaRPr lang="en-IN" sz="2400" dirty="0">
              <a:solidFill>
                <a:schemeClr val="tx1"/>
              </a:solidFill>
            </a:endParaRPr>
          </a:p>
        </p:txBody>
      </p:sp>
      <p:sp>
        <p:nvSpPr>
          <p:cNvPr id="5" name="Rectangle 4" descr="Bar chart">
            <a:extLst>
              <a:ext uri="{FF2B5EF4-FFF2-40B4-BE49-F238E27FC236}">
                <a16:creationId xmlns:a16="http://schemas.microsoft.com/office/drawing/2014/main" id="{9D35891E-2687-4F90-A916-A1848A265F0F}"/>
              </a:ext>
            </a:extLst>
          </p:cNvPr>
          <p:cNvSpPr/>
          <p:nvPr/>
        </p:nvSpPr>
        <p:spPr>
          <a:xfrm>
            <a:off x="8352044" y="310349"/>
            <a:ext cx="1937176" cy="155655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1287581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IN" b="0" i="0" dirty="0">
                <a:solidFill>
                  <a:schemeClr val="tx1"/>
                </a:solidFill>
                <a:effectLst/>
                <a:latin typeface="SourceSansPro"/>
              </a:rPr>
              <a:t>Smart Home Security </a:t>
            </a:r>
          </a:p>
        </p:txBody>
      </p:sp>
      <p:sp>
        <p:nvSpPr>
          <p:cNvPr id="4" name="Content Placeholder 3">
            <a:extLst>
              <a:ext uri="{FF2B5EF4-FFF2-40B4-BE49-F238E27FC236}">
                <a16:creationId xmlns:a16="http://schemas.microsoft.com/office/drawing/2014/main" id="{6F915408-8418-4223-A9A6-36645E53F78D}"/>
              </a:ext>
            </a:extLst>
          </p:cNvPr>
          <p:cNvSpPr>
            <a:spLocks noGrp="1"/>
          </p:cNvSpPr>
          <p:nvPr>
            <p:ph idx="1"/>
          </p:nvPr>
        </p:nvSpPr>
        <p:spPr>
          <a:xfrm>
            <a:off x="913795" y="4136995"/>
            <a:ext cx="10600543" cy="2284519"/>
          </a:xfrm>
        </p:spPr>
        <p:txBody>
          <a:bodyPr/>
          <a:lstStyle/>
          <a:p>
            <a:pPr marL="36900" indent="0" algn="l">
              <a:buNone/>
            </a:pPr>
            <a:r>
              <a:rPr lang="en-IN" b="0" i="0" dirty="0">
                <a:solidFill>
                  <a:schemeClr val="tx1"/>
                </a:solidFill>
                <a:effectLst/>
                <a:latin typeface="arial" panose="020B0604020202020204" pitchFamily="34" charset="0"/>
              </a:rPr>
              <a:t>Smart home security uses your Wi-Fi network to connect entry sensors and sirens to devices like smart door locks, smart thermostats, and smart lightbulbs. Once connected, these devices can talk to each other and integrate with our security system to make our life more convenient and more secure.</a:t>
            </a:r>
            <a:endParaRPr lang="en-IN" dirty="0">
              <a:solidFill>
                <a:schemeClr val="tx1"/>
              </a:solidFill>
            </a:endParaRPr>
          </a:p>
        </p:txBody>
      </p:sp>
      <p:pic>
        <p:nvPicPr>
          <p:cNvPr id="4098" name="Picture 2" descr="Know These 4 Types of Home Security Systems - OHM Electrical Contracting">
            <a:extLst>
              <a:ext uri="{FF2B5EF4-FFF2-40B4-BE49-F238E27FC236}">
                <a16:creationId xmlns:a16="http://schemas.microsoft.com/office/drawing/2014/main" id="{6B6D6C8C-6BA8-4FB1-A3AB-189406B49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021" y="2099012"/>
            <a:ext cx="4710046" cy="16318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descr="Bullseye">
            <a:extLst>
              <a:ext uri="{FF2B5EF4-FFF2-40B4-BE49-F238E27FC236}">
                <a16:creationId xmlns:a16="http://schemas.microsoft.com/office/drawing/2014/main" id="{CB640F02-40BC-4796-8A26-45D37DF1C357}"/>
              </a:ext>
            </a:extLst>
          </p:cNvPr>
          <p:cNvSpPr/>
          <p:nvPr/>
        </p:nvSpPr>
        <p:spPr>
          <a:xfrm>
            <a:off x="8753079" y="609600"/>
            <a:ext cx="1080843" cy="108084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IN" dirty="0"/>
          </a:p>
        </p:txBody>
      </p:sp>
    </p:spTree>
    <p:extLst>
      <p:ext uri="{BB962C8B-B14F-4D97-AF65-F5344CB8AC3E}">
        <p14:creationId xmlns:p14="http://schemas.microsoft.com/office/powerpoint/2010/main" val="7131461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www.w3.org/XML/1998/namespace"/>
    <ds:schemaRef ds:uri="http://purl.org/dc/elements/1.1/"/>
    <ds:schemaRef ds:uri="71af3243-3dd4-4a8d-8c0d-dd76da1f02a5"/>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http://purl.org/dc/terms/"/>
  </ds:schemaRefs>
</ds:datastoreItem>
</file>

<file path=docProps/app.xml><?xml version="1.0" encoding="utf-8"?>
<Properties xmlns="http://schemas.openxmlformats.org/officeDocument/2006/extended-properties" xmlns:vt="http://schemas.openxmlformats.org/officeDocument/2006/docPropsVTypes">
  <Template>{650AE196-40AA-4DD0-8688-4431E7B4F400}tf11665031_win32</Template>
  <TotalTime>988</TotalTime>
  <Words>1853</Words>
  <Application>Microsoft Office PowerPoint</Application>
  <PresentationFormat>Widescreen</PresentationFormat>
  <Paragraphs>192</Paragraphs>
  <Slides>27</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27</vt:i4>
      </vt:variant>
    </vt:vector>
  </HeadingPairs>
  <TitlesOfParts>
    <vt:vector size="44" baseType="lpstr">
      <vt:lpstr>MS Gothic</vt:lpstr>
      <vt:lpstr>-apple-system</vt:lpstr>
      <vt:lpstr>Arial</vt:lpstr>
      <vt:lpstr>Arial</vt:lpstr>
      <vt:lpstr>Arial Nova</vt:lpstr>
      <vt:lpstr>Arial Nova Light</vt:lpstr>
      <vt:lpstr>Calibri</vt:lpstr>
      <vt:lpstr>Lato</vt:lpstr>
      <vt:lpstr>NimbusRomNo9L-Regu</vt:lpstr>
      <vt:lpstr>Open Sans</vt:lpstr>
      <vt:lpstr>Segoe UI</vt:lpstr>
      <vt:lpstr>SourceSansPro</vt:lpstr>
      <vt:lpstr>Times New Roman</vt:lpstr>
      <vt:lpstr>TimesNewRomanPSMT</vt:lpstr>
      <vt:lpstr>Wingdings</vt:lpstr>
      <vt:lpstr>Wingdings 2</vt:lpstr>
      <vt:lpstr>SlateVTI</vt:lpstr>
      <vt:lpstr>Smart Home</vt:lpstr>
      <vt:lpstr>Domain: Smart Home</vt:lpstr>
      <vt:lpstr>How Smart Homes Work</vt:lpstr>
      <vt:lpstr>Current Trend</vt:lpstr>
      <vt:lpstr>Issue on Focus – Smart Home Security </vt:lpstr>
      <vt:lpstr>Issues</vt:lpstr>
      <vt:lpstr>Statistics </vt:lpstr>
      <vt:lpstr>Statistics </vt:lpstr>
      <vt:lpstr>Smart Home Security </vt:lpstr>
      <vt:lpstr>Technology Perspective</vt:lpstr>
      <vt:lpstr>Technology Perspective</vt:lpstr>
      <vt:lpstr>Architecture </vt:lpstr>
      <vt:lpstr>Architecture – Block Diagram</vt:lpstr>
      <vt:lpstr>Proposed Solution </vt:lpstr>
      <vt:lpstr>Existing Devices – Nest Secure</vt:lpstr>
      <vt:lpstr>Existing Devices – Nest Secure</vt:lpstr>
      <vt:lpstr>Mathematical Model</vt:lpstr>
      <vt:lpstr>Modules</vt:lpstr>
      <vt:lpstr>NodeMCU Module-</vt:lpstr>
      <vt:lpstr>RFID Module-</vt:lpstr>
      <vt:lpstr>ESP-32 CAM Module-</vt:lpstr>
      <vt:lpstr>RELAY Module-</vt:lpstr>
      <vt:lpstr>Correlation of Modules</vt:lpstr>
      <vt:lpstr>Objectives</vt:lpstr>
      <vt:lpstr>Conclusions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dc:title>
  <dc:creator>Jasshu Garg</dc:creator>
  <cp:lastModifiedBy>Jasshu Garg</cp:lastModifiedBy>
  <cp:revision>57</cp:revision>
  <cp:lastPrinted>2021-08-10T12:02:59Z</cp:lastPrinted>
  <dcterms:created xsi:type="dcterms:W3CDTF">2021-08-07T03:05:00Z</dcterms:created>
  <dcterms:modified xsi:type="dcterms:W3CDTF">2021-08-30T13:57:03Z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